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33" r:id="rId1"/>
    <p:sldMasterId id="2147483825" r:id="rId2"/>
    <p:sldMasterId id="2147483841" r:id="rId3"/>
    <p:sldMasterId id="2147483846" r:id="rId4"/>
  </p:sldMasterIdLst>
  <p:notesMasterIdLst>
    <p:notesMasterId r:id="rId43"/>
  </p:notesMasterIdLst>
  <p:handoutMasterIdLst>
    <p:handoutMasterId r:id="rId44"/>
  </p:handoutMasterIdLst>
  <p:sldIdLst>
    <p:sldId id="256" r:id="rId5"/>
    <p:sldId id="605" r:id="rId6"/>
    <p:sldId id="632" r:id="rId7"/>
    <p:sldId id="660" r:id="rId8"/>
    <p:sldId id="661" r:id="rId9"/>
    <p:sldId id="642" r:id="rId10"/>
    <p:sldId id="644" r:id="rId11"/>
    <p:sldId id="607" r:id="rId12"/>
    <p:sldId id="665" r:id="rId13"/>
    <p:sldId id="655" r:id="rId14"/>
    <p:sldId id="653" r:id="rId15"/>
    <p:sldId id="654" r:id="rId16"/>
    <p:sldId id="628" r:id="rId17"/>
    <p:sldId id="629" r:id="rId18"/>
    <p:sldId id="650" r:id="rId19"/>
    <p:sldId id="643" r:id="rId20"/>
    <p:sldId id="637" r:id="rId21"/>
    <p:sldId id="667" r:id="rId22"/>
    <p:sldId id="657" r:id="rId23"/>
    <p:sldId id="658" r:id="rId24"/>
    <p:sldId id="659" r:id="rId25"/>
    <p:sldId id="656" r:id="rId26"/>
    <p:sldId id="647" r:id="rId27"/>
    <p:sldId id="648" r:id="rId28"/>
    <p:sldId id="651" r:id="rId29"/>
    <p:sldId id="621" r:id="rId30"/>
    <p:sldId id="662" r:id="rId31"/>
    <p:sldId id="641" r:id="rId32"/>
    <p:sldId id="663" r:id="rId33"/>
    <p:sldId id="664" r:id="rId34"/>
    <p:sldId id="676" r:id="rId35"/>
    <p:sldId id="680" r:id="rId36"/>
    <p:sldId id="677" r:id="rId37"/>
    <p:sldId id="681" r:id="rId38"/>
    <p:sldId id="622" r:id="rId39"/>
    <p:sldId id="626" r:id="rId40"/>
    <p:sldId id="614" r:id="rId41"/>
    <p:sldId id="652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  <a:srgbClr val="6E54DA"/>
    <a:srgbClr val="46F8FC"/>
    <a:srgbClr val="FFCCFF"/>
    <a:srgbClr val="FF99CC"/>
    <a:srgbClr val="FF7C80"/>
    <a:srgbClr val="E5801B"/>
    <a:srgbClr val="00642D"/>
    <a:srgbClr val="5BFFA5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414" autoAdjust="0"/>
  </p:normalViewPr>
  <p:slideViewPr>
    <p:cSldViewPr snapToGrid="0">
      <p:cViewPr varScale="1">
        <p:scale>
          <a:sx n="94" d="100"/>
          <a:sy n="94" d="100"/>
        </p:scale>
        <p:origin x="19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7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 Jia" userId="c7647f7ae642c6ff" providerId="LiveId" clId="{1BF05E95-7F02-436B-B2BB-38C684775F87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97043-2272-43D1-A665-D8F0716C510C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F2329-799F-4FBF-A15D-CF4B4BBC6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95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7E4CB-C9D9-4737-98BF-8AFD7CB18D40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E5229-64BF-4BC3-AB2C-6B7C0F75D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1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E5229-64BF-4BC3-AB2C-6B7C0F75D3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20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E5229-64BF-4BC3-AB2C-6B7C0F75D3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1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E5229-64BF-4BC3-AB2C-6B7C0F75D3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42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47525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0CB10-012C-5540-8C5A-ACE982847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467544" y="1268760"/>
            <a:ext cx="8280920" cy="0"/>
          </a:xfrm>
          <a:prstGeom prst="line">
            <a:avLst/>
          </a:prstGeom>
          <a:noFill/>
          <a:ln w="19050">
            <a:solidFill>
              <a:srgbClr val="A400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304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7544" y="642818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43464" y="642818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4863D-2C1F-4542-9738-E0D7957B4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7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020072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12775"/>
            <a:ext cx="6020072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02007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67544" y="642818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43464" y="642818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7A498-9BF2-BE44-ABB6-A6BF52F03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1331640" y="260648"/>
            <a:ext cx="712656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/>
                <a:latin typeface="Lucida Sans" pitchFamily="34" charset="0"/>
                <a:ea typeface="ＭＳ Ｐゴシック" pitchFamily="-112" charset="-128"/>
                <a:cs typeface="Lucida Sans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4148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47525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467544" y="1268760"/>
            <a:ext cx="8280920" cy="0"/>
          </a:xfrm>
          <a:prstGeom prst="line">
            <a:avLst/>
          </a:prstGeom>
          <a:noFill/>
          <a:ln w="19050">
            <a:solidFill>
              <a:srgbClr val="A400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0" y="6641976"/>
            <a:ext cx="9144000" cy="216024"/>
          </a:xfrm>
          <a:prstGeom prst="rect">
            <a:avLst/>
          </a:prstGeom>
          <a:solidFill>
            <a:srgbClr val="A4001D"/>
          </a:solidFill>
          <a:ln w="9525">
            <a:solidFill>
              <a:srgbClr val="861B15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41976"/>
            <a:ext cx="190500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fld id="{24C4B88E-4908-1A4A-ABD0-990281AF75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41976"/>
            <a:ext cx="1331640" cy="21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08396"/>
            <a:ext cx="2895600" cy="25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876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With Logo and B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588" y="482609"/>
            <a:ext cx="7416824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7884" y="2377846"/>
            <a:ext cx="2088232" cy="2102309"/>
          </a:xfrm>
          <a:prstGeom prst="rect">
            <a:avLst/>
          </a:prstGeom>
        </p:spPr>
      </p:pic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863588" y="1484784"/>
            <a:ext cx="7416824" cy="0"/>
          </a:xfrm>
          <a:prstGeom prst="line">
            <a:avLst/>
          </a:prstGeom>
          <a:noFill/>
          <a:ln w="19050">
            <a:solidFill>
              <a:srgbClr val="A400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0" y="6641976"/>
            <a:ext cx="9144000" cy="216024"/>
          </a:xfrm>
          <a:prstGeom prst="rect">
            <a:avLst/>
          </a:prstGeom>
          <a:solidFill>
            <a:srgbClr val="A4001D"/>
          </a:solidFill>
          <a:ln w="9525">
            <a:solidFill>
              <a:srgbClr val="861B15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41976"/>
            <a:ext cx="190500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fld id="{24C4B88E-4908-1A4A-ABD0-990281AF75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41976"/>
            <a:ext cx="1331640" cy="21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08396"/>
            <a:ext cx="2895600" cy="25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456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588" y="4310608"/>
            <a:ext cx="7416824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7884" y="1916832"/>
            <a:ext cx="2088232" cy="2102309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6641976"/>
            <a:ext cx="9144000" cy="216024"/>
          </a:xfrm>
          <a:prstGeom prst="rect">
            <a:avLst/>
          </a:prstGeom>
          <a:solidFill>
            <a:srgbClr val="A4001D"/>
          </a:solidFill>
          <a:ln w="9525">
            <a:solidFill>
              <a:srgbClr val="861B15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41976"/>
            <a:ext cx="190500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fld id="{24C4B88E-4908-1A4A-ABD0-990281AF75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41976"/>
            <a:ext cx="1331640" cy="21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08396"/>
            <a:ext cx="2895600" cy="25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81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641976"/>
            <a:ext cx="9144000" cy="216024"/>
          </a:xfrm>
          <a:prstGeom prst="rect">
            <a:avLst/>
          </a:prstGeom>
          <a:solidFill>
            <a:srgbClr val="A4001D"/>
          </a:solidFill>
          <a:ln w="9525">
            <a:solidFill>
              <a:srgbClr val="861B15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41976"/>
            <a:ext cx="190500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fld id="{24C4B88E-4908-1A4A-ABD0-990281AF75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41976"/>
            <a:ext cx="1331640" cy="21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08396"/>
            <a:ext cx="2895600" cy="25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471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0261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802615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EA8AC-554F-3149-922C-70AB1C547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14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47525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0CB10-012C-5540-8C5A-ACE982847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0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17" y="1484784"/>
            <a:ext cx="4179081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484784"/>
            <a:ext cx="4032448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29A81-9C18-D44D-BA9E-1A435A37C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78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296" y="116632"/>
            <a:ext cx="742716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7620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103439" cy="7620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2C0A0-7990-014E-9B41-3619376C9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With Logo and B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588" y="482609"/>
            <a:ext cx="7416824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AAEEB-4B3A-9F43-978A-9A2CDCB3F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7884" y="2377846"/>
            <a:ext cx="2088232" cy="2102309"/>
          </a:xfrm>
          <a:prstGeom prst="rect">
            <a:avLst/>
          </a:prstGeom>
        </p:spPr>
      </p:pic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863588" y="1484784"/>
            <a:ext cx="7416824" cy="0"/>
          </a:xfrm>
          <a:prstGeom prst="line">
            <a:avLst/>
          </a:prstGeom>
          <a:noFill/>
          <a:ln w="19050">
            <a:solidFill>
              <a:srgbClr val="A400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0944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AAEEB-4B3A-9F43-978A-9A2CDCB3F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34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4863D-2C1F-4542-9738-E0D7957B4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7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020072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12775"/>
            <a:ext cx="6020072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02007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7A498-9BF2-BE44-ABB6-A6BF52F03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1331640" y="260648"/>
            <a:ext cx="712656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/>
                <a:latin typeface="Lucida Sans" pitchFamily="34" charset="0"/>
                <a:ea typeface="ＭＳ Ｐゴシック" pitchFamily="-112" charset="-128"/>
                <a:cs typeface="Lucida Sans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378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588" y="4310608"/>
            <a:ext cx="7416824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AAEEB-4B3A-9F43-978A-9A2CDCB3F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7884" y="2387618"/>
            <a:ext cx="2088232" cy="210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6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4863D-2C1F-4542-9738-E0D7957B4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3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47525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7544" y="642818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43464" y="642818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0CB10-012C-5540-8C5A-ACE982847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0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0261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802615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7544" y="642818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43464" y="642818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EA8AC-554F-3149-922C-70AB1C547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9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17" y="1484784"/>
            <a:ext cx="4179081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484784"/>
            <a:ext cx="4032448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67544" y="642818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43464" y="642818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29A81-9C18-D44D-BA9E-1A435A37C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3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296" y="116632"/>
            <a:ext cx="742716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7620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103439" cy="7620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7544" y="642818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43464" y="642818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2C0A0-7990-014E-9B41-3619376C9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2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7544" y="642818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43464" y="642818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AAEEB-4B3A-9F43-978A-9A2CDCB3F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4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260648"/>
            <a:ext cx="828092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556792"/>
            <a:ext cx="8280920" cy="469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7544" y="642818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8184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464" y="642818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fld id="{24C4B88E-4908-1A4A-ABD0-990281AF75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0"/>
            <a:ext cx="125760" cy="6858000"/>
          </a:xfrm>
          <a:prstGeom prst="rect">
            <a:avLst/>
          </a:prstGeom>
          <a:solidFill>
            <a:srgbClr val="A4001D"/>
          </a:solidFill>
          <a:ln w="9525">
            <a:solidFill>
              <a:srgbClr val="861B15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64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8" r:id="rId2"/>
    <p:sldLayoutId id="2147483840" r:id="rId3"/>
    <p:sldLayoutId id="2147483839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/>
          <a:latin typeface="Century Gothic" panose="020B0502020202020204" pitchFamily="34" charset="0"/>
          <a:ea typeface="ＭＳ Ｐゴシック" pitchFamily="-112" charset="-128"/>
          <a:cs typeface="Century Gothic" panose="020B0502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charset="0"/>
        <a:buChar char="•"/>
        <a:defRPr sz="2600" b="0">
          <a:solidFill>
            <a:schemeClr val="tx1"/>
          </a:solidFill>
          <a:latin typeface="Century Gothic" panose="020B0502020202020204" pitchFamily="34" charset="0"/>
          <a:ea typeface="ＭＳ Ｐゴシック" pitchFamily="-112" charset="-128"/>
          <a:cs typeface="Century Gothic" panose="020B0502020202020204" pitchFamily="34" charset="0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400" b="0">
          <a:solidFill>
            <a:schemeClr val="tx1"/>
          </a:solidFill>
          <a:latin typeface="Century Gothic" panose="020B0502020202020204" pitchFamily="34" charset="0"/>
          <a:ea typeface="ＭＳ Ｐゴシック" pitchFamily="-112" charset="-128"/>
          <a:cs typeface="Century Gothic" panose="020B0502020202020204" pitchFamily="34" charset="0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charset="0"/>
        <a:buChar char="•"/>
        <a:defRPr sz="2400" b="0">
          <a:solidFill>
            <a:schemeClr val="tx1"/>
          </a:solidFill>
          <a:latin typeface="Century Gothic" panose="020B0502020202020204" pitchFamily="34" charset="0"/>
          <a:ea typeface="ＭＳ Ｐゴシック" pitchFamily="-112" charset="-128"/>
          <a:cs typeface="Century Gothic" panose="020B0502020202020204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 b="0">
          <a:solidFill>
            <a:schemeClr val="tx1"/>
          </a:solidFill>
          <a:latin typeface="Century Gothic" panose="020B0502020202020204" pitchFamily="34" charset="0"/>
          <a:ea typeface="ＭＳ Ｐゴシック" pitchFamily="-112" charset="-128"/>
          <a:cs typeface="Century Gothic" panose="020B0502020202020204" pitchFamily="34" charset="0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charset="0"/>
        <a:buChar char="•"/>
        <a:defRPr sz="1400" b="0">
          <a:solidFill>
            <a:schemeClr val="tx1"/>
          </a:solidFill>
          <a:latin typeface="Century Gothic" panose="020B0502020202020204" pitchFamily="34" charset="0"/>
          <a:ea typeface="ＭＳ Ｐゴシック" pitchFamily="-112" charset="-128"/>
          <a:cs typeface="Century Gothic" panose="020B0502020202020204" pitchFamily="34" charset="0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640" y="260648"/>
            <a:ext cx="741682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556792"/>
            <a:ext cx="8280920" cy="469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80" name="Line 8"/>
          <p:cNvSpPr>
            <a:spLocks noChangeShapeType="1"/>
          </p:cNvSpPr>
          <p:nvPr userDrawn="1"/>
        </p:nvSpPr>
        <p:spPr bwMode="auto">
          <a:xfrm>
            <a:off x="1331640" y="1262823"/>
            <a:ext cx="7416824" cy="0"/>
          </a:xfrm>
          <a:prstGeom prst="line">
            <a:avLst/>
          </a:prstGeom>
          <a:noFill/>
          <a:ln w="19050">
            <a:solidFill>
              <a:srgbClr val="A400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51520" y="302242"/>
            <a:ext cx="960046" cy="966518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94320"/>
          </a:xfrm>
          <a:prstGeom prst="rect">
            <a:avLst/>
          </a:prstGeom>
          <a:solidFill>
            <a:srgbClr val="A4001D"/>
          </a:solidFill>
          <a:ln w="9525">
            <a:solidFill>
              <a:srgbClr val="861B15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0" y="6641976"/>
            <a:ext cx="9144000" cy="216024"/>
          </a:xfrm>
          <a:prstGeom prst="rect">
            <a:avLst/>
          </a:prstGeom>
          <a:solidFill>
            <a:srgbClr val="A4001D"/>
          </a:solidFill>
          <a:ln w="9525">
            <a:solidFill>
              <a:srgbClr val="861B15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41976"/>
            <a:ext cx="190500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fld id="{24C4B88E-4908-1A4A-ABD0-990281AF75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41976"/>
            <a:ext cx="1331640" cy="21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08396"/>
            <a:ext cx="2895600" cy="25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64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/>
          <a:latin typeface="Lucida Sans" pitchFamily="34" charset="0"/>
          <a:ea typeface="ＭＳ Ｐゴシック" pitchFamily="-112" charset="-128"/>
          <a:cs typeface="Lucida Sans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charset="0"/>
        <a:buChar char="•"/>
        <a:defRPr sz="2600" b="0">
          <a:solidFill>
            <a:schemeClr val="tx1"/>
          </a:solidFill>
          <a:latin typeface="Lucida Sans" pitchFamily="34" charset="0"/>
          <a:ea typeface="ＭＳ Ｐゴシック" pitchFamily="-112" charset="-128"/>
          <a:cs typeface="Lucida Sans" pitchFamily="34" charset="0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400" b="0">
          <a:solidFill>
            <a:schemeClr val="tx1"/>
          </a:solidFill>
          <a:latin typeface="Lucida Sans" pitchFamily="34" charset="0"/>
          <a:ea typeface="ＭＳ Ｐゴシック" pitchFamily="-112" charset="-128"/>
          <a:cs typeface="Lucida Sans" pitchFamily="34" charset="0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charset="0"/>
        <a:buChar char="•"/>
        <a:defRPr sz="2400" b="0">
          <a:solidFill>
            <a:schemeClr val="tx1"/>
          </a:solidFill>
          <a:latin typeface="Lucida Sans" pitchFamily="34" charset="0"/>
          <a:ea typeface="ＭＳ Ｐゴシック" pitchFamily="-112" charset="-128"/>
          <a:cs typeface="Lucida Sans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 b="0">
          <a:solidFill>
            <a:schemeClr val="tx1"/>
          </a:solidFill>
          <a:latin typeface="Lucida Sans" pitchFamily="34" charset="0"/>
          <a:ea typeface="ＭＳ Ｐゴシック" pitchFamily="-112" charset="-128"/>
          <a:cs typeface="Lucida Sans" pitchFamily="34" charset="0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charset="0"/>
        <a:buChar char="•"/>
        <a:defRPr sz="1400" b="0">
          <a:solidFill>
            <a:schemeClr val="tx1"/>
          </a:solidFill>
          <a:latin typeface="Lucida Sans" pitchFamily="34" charset="0"/>
          <a:ea typeface="ＭＳ Ｐゴシック" pitchFamily="-112" charset="-128"/>
          <a:cs typeface="Lucida Sans" pitchFamily="34" charset="0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260648"/>
            <a:ext cx="828092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556792"/>
            <a:ext cx="8280920" cy="469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4320"/>
          </a:xfrm>
          <a:prstGeom prst="rect">
            <a:avLst/>
          </a:prstGeom>
          <a:solidFill>
            <a:srgbClr val="A4001D"/>
          </a:solidFill>
          <a:ln w="9525">
            <a:solidFill>
              <a:srgbClr val="861B15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0" y="6641976"/>
            <a:ext cx="9144000" cy="216024"/>
          </a:xfrm>
          <a:prstGeom prst="rect">
            <a:avLst/>
          </a:prstGeom>
          <a:solidFill>
            <a:srgbClr val="A4001D"/>
          </a:solidFill>
          <a:ln w="9525">
            <a:solidFill>
              <a:srgbClr val="861B15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41976"/>
            <a:ext cx="190500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fld id="{24C4B88E-4908-1A4A-ABD0-990281AF75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41976"/>
            <a:ext cx="1331640" cy="21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08396"/>
            <a:ext cx="2895600" cy="25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30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/>
          <a:latin typeface="Lucida Sans" pitchFamily="34" charset="0"/>
          <a:ea typeface="ＭＳ Ｐゴシック" pitchFamily="-112" charset="-128"/>
          <a:cs typeface="Lucida Sans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charset="0"/>
        <a:buChar char="•"/>
        <a:defRPr sz="2600" b="0">
          <a:solidFill>
            <a:schemeClr val="tx1"/>
          </a:solidFill>
          <a:latin typeface="Lucida Sans" pitchFamily="34" charset="0"/>
          <a:ea typeface="ＭＳ Ｐゴシック" pitchFamily="-112" charset="-128"/>
          <a:cs typeface="Lucida Sans" pitchFamily="34" charset="0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400" b="0">
          <a:solidFill>
            <a:schemeClr val="tx1"/>
          </a:solidFill>
          <a:latin typeface="Lucida Sans" pitchFamily="34" charset="0"/>
          <a:ea typeface="ＭＳ Ｐゴシック" pitchFamily="-112" charset="-128"/>
          <a:cs typeface="Lucida Sans" pitchFamily="34" charset="0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charset="0"/>
        <a:buChar char="•"/>
        <a:defRPr sz="2400" b="0">
          <a:solidFill>
            <a:schemeClr val="tx1"/>
          </a:solidFill>
          <a:latin typeface="Lucida Sans" pitchFamily="34" charset="0"/>
          <a:ea typeface="ＭＳ Ｐゴシック" pitchFamily="-112" charset="-128"/>
          <a:cs typeface="Lucida Sans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 b="0">
          <a:solidFill>
            <a:schemeClr val="tx1"/>
          </a:solidFill>
          <a:latin typeface="Lucida Sans" pitchFamily="34" charset="0"/>
          <a:ea typeface="ＭＳ Ｐゴシック" pitchFamily="-112" charset="-128"/>
          <a:cs typeface="Lucida Sans" pitchFamily="34" charset="0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charset="0"/>
        <a:buChar char="•"/>
        <a:defRPr sz="1400" b="0">
          <a:solidFill>
            <a:schemeClr val="tx1"/>
          </a:solidFill>
          <a:latin typeface="Lucida Sans" pitchFamily="34" charset="0"/>
          <a:ea typeface="ＭＳ Ｐゴシック" pitchFamily="-112" charset="-128"/>
          <a:cs typeface="Lucida Sans" pitchFamily="34" charset="0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640" y="260648"/>
            <a:ext cx="741682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556792"/>
            <a:ext cx="8280920" cy="469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7544" y="642818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8184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464" y="642818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fld id="{24C4B88E-4908-1A4A-ABD0-990281AF75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1331640" y="1262823"/>
            <a:ext cx="7416824" cy="0"/>
          </a:xfrm>
          <a:prstGeom prst="line">
            <a:avLst/>
          </a:prstGeom>
          <a:noFill/>
          <a:ln w="19050">
            <a:solidFill>
              <a:srgbClr val="A400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0"/>
            <a:ext cx="125760" cy="6858000"/>
          </a:xfrm>
          <a:prstGeom prst="rect">
            <a:avLst/>
          </a:prstGeom>
          <a:solidFill>
            <a:srgbClr val="A4001D"/>
          </a:solidFill>
          <a:ln w="9525">
            <a:solidFill>
              <a:srgbClr val="861B15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520" y="302242"/>
            <a:ext cx="960046" cy="96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0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/>
          <a:latin typeface="Century Gothic" panose="020B0502020202020204" pitchFamily="34" charset="0"/>
          <a:ea typeface="ＭＳ Ｐゴシック" pitchFamily="-112" charset="-128"/>
          <a:cs typeface="Century Gothic" panose="020B0502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charset="0"/>
        <a:buChar char="•"/>
        <a:defRPr sz="2600" b="0">
          <a:solidFill>
            <a:schemeClr val="tx1"/>
          </a:solidFill>
          <a:latin typeface="Century Gothic" panose="020B0502020202020204" pitchFamily="34" charset="0"/>
          <a:ea typeface="ＭＳ Ｐゴシック" pitchFamily="-112" charset="-128"/>
          <a:cs typeface="Century Gothic" panose="020B0502020202020204" pitchFamily="34" charset="0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400" b="0">
          <a:solidFill>
            <a:schemeClr val="tx1"/>
          </a:solidFill>
          <a:latin typeface="Century Gothic" panose="020B0502020202020204" pitchFamily="34" charset="0"/>
          <a:ea typeface="ＭＳ Ｐゴシック" pitchFamily="-112" charset="-128"/>
          <a:cs typeface="Century Gothic" panose="020B0502020202020204" pitchFamily="34" charset="0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charset="0"/>
        <a:buChar char="•"/>
        <a:defRPr sz="2400" b="0">
          <a:solidFill>
            <a:schemeClr val="tx1"/>
          </a:solidFill>
          <a:latin typeface="Century Gothic" panose="020B0502020202020204" pitchFamily="34" charset="0"/>
          <a:ea typeface="ＭＳ Ｐゴシック" pitchFamily="-112" charset="-128"/>
          <a:cs typeface="Century Gothic" panose="020B0502020202020204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 b="0">
          <a:solidFill>
            <a:schemeClr val="tx1"/>
          </a:solidFill>
          <a:latin typeface="Century Gothic" panose="020B0502020202020204" pitchFamily="34" charset="0"/>
          <a:ea typeface="ＭＳ Ｐゴシック" pitchFamily="-112" charset="-128"/>
          <a:cs typeface="Century Gothic" panose="020B0502020202020204" pitchFamily="34" charset="0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charset="0"/>
        <a:buChar char="•"/>
        <a:defRPr sz="1400" b="0">
          <a:solidFill>
            <a:schemeClr val="tx1"/>
          </a:solidFill>
          <a:latin typeface="Century Gothic" panose="020B0502020202020204" pitchFamily="34" charset="0"/>
          <a:ea typeface="ＭＳ Ｐゴシック" pitchFamily="-112" charset="-128"/>
          <a:cs typeface="Century Gothic" panose="020B0502020202020204" pitchFamily="34" charset="0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4703" y="244461"/>
            <a:ext cx="8354594" cy="1718571"/>
          </a:xfrm>
        </p:spPr>
        <p:txBody>
          <a:bodyPr/>
          <a:lstStyle/>
          <a:p>
            <a:r>
              <a:rPr lang="en-US" dirty="0"/>
              <a:t>Know What You Don’t Know:</a:t>
            </a:r>
            <a:br>
              <a:rPr lang="en-US" dirty="0"/>
            </a:br>
            <a:r>
              <a:rPr lang="en-US" dirty="0"/>
              <a:t>Unanswerable Questions for </a:t>
            </a:r>
            <a:r>
              <a:rPr lang="en-US" dirty="0" err="1"/>
              <a:t>SQuAD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298763" y="4925996"/>
            <a:ext cx="8519311" cy="141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/>
                <a:latin typeface="Lucida Sans" pitchFamily="34" charset="0"/>
                <a:ea typeface="ＭＳ Ｐゴシック" pitchFamily="-112" charset="-128"/>
                <a:cs typeface="Lucida Sans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</a:defRPr>
            </a:lvl9pPr>
          </a:lstStyle>
          <a:p>
            <a:r>
              <a:rPr lang="en-US" sz="2400" kern="0" dirty="0">
                <a:latin typeface="Century Gothic" panose="020B0502020202020204" pitchFamily="34" charset="0"/>
              </a:rPr>
              <a:t>Pranav </a:t>
            </a:r>
            <a:r>
              <a:rPr lang="en-US" sz="2400" kern="0" dirty="0" err="1">
                <a:latin typeface="Century Gothic" panose="020B0502020202020204" pitchFamily="34" charset="0"/>
              </a:rPr>
              <a:t>Rajpurkar</a:t>
            </a:r>
            <a:r>
              <a:rPr lang="en-US" sz="2400" kern="0" dirty="0">
                <a:latin typeface="Century Gothic" panose="020B0502020202020204" pitchFamily="34" charset="0"/>
              </a:rPr>
              <a:t>*, Robin Jia*, and Percy Liang</a:t>
            </a:r>
          </a:p>
          <a:p>
            <a:r>
              <a:rPr lang="en-US" sz="2400" kern="0" dirty="0">
                <a:latin typeface="Century Gothic" panose="020B0502020202020204" pitchFamily="34" charset="0"/>
              </a:rPr>
              <a:t>Stanford University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45774" y="3904530"/>
            <a:ext cx="5452452" cy="1371600"/>
            <a:chOff x="1805274" y="3904530"/>
            <a:chExt cx="5452452" cy="1371600"/>
          </a:xfrm>
        </p:grpSpPr>
        <p:pic>
          <p:nvPicPr>
            <p:cNvPr id="9" name="Picture 4" descr="Image result for percy lia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98" t="544" r="271" b="33261"/>
            <a:stretch/>
          </p:blipFill>
          <p:spPr bwMode="auto">
            <a:xfrm>
              <a:off x="5933038" y="3904530"/>
              <a:ext cx="1324688" cy="1371600"/>
            </a:xfrm>
            <a:prstGeom prst="ellipse">
              <a:avLst/>
            </a:prstGeom>
            <a:ln w="1905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s://rajpurkar.github.io/images/PranavRajpurkar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659" r="2327" b="2491"/>
            <a:stretch/>
          </p:blipFill>
          <p:spPr bwMode="auto">
            <a:xfrm>
              <a:off x="1805274" y="3904530"/>
              <a:ext cx="1383285" cy="1371600"/>
            </a:xfrm>
            <a:prstGeom prst="ellipse">
              <a:avLst/>
            </a:prstGeom>
            <a:ln w="1905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335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22A5B0-C7E0-44E2-B9B0-FBE83A5CC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</a:t>
            </a:r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0F2CCD-95B3-43FF-AC17-F27672E92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479346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Question: </a:t>
            </a:r>
            <a:r>
              <a:rPr lang="en-US" sz="2400" i="1" dirty="0" smtClean="0">
                <a:solidFill>
                  <a:srgbClr val="007A37"/>
                </a:solidFill>
              </a:rPr>
              <a:t>The </a:t>
            </a:r>
            <a:r>
              <a:rPr lang="en-US" sz="2400" i="1" dirty="0">
                <a:solidFill>
                  <a:srgbClr val="007A37"/>
                </a:solidFill>
              </a:rPr>
              <a:t>number of new Huguenot colonists declined after what year</a:t>
            </a:r>
            <a:r>
              <a:rPr lang="en-US" sz="2400" i="1" dirty="0" smtClean="0">
                <a:solidFill>
                  <a:srgbClr val="007A37"/>
                </a:solidFill>
              </a:rPr>
              <a:t>?</a:t>
            </a:r>
            <a:endParaRPr lang="en-US" sz="2400" i="1" dirty="0">
              <a:solidFill>
                <a:srgbClr val="007A37"/>
              </a:solidFill>
            </a:endParaRPr>
          </a:p>
          <a:p>
            <a:pPr marL="0" indent="0">
              <a:buNone/>
            </a:pPr>
            <a:r>
              <a:rPr lang="en-US" sz="2400" dirty="0"/>
              <a:t>Paragraph: </a:t>
            </a:r>
            <a:r>
              <a:rPr lang="en-US" sz="2400" i="1" dirty="0" smtClean="0">
                <a:solidFill>
                  <a:srgbClr val="0070C0"/>
                </a:solidFill>
              </a:rPr>
              <a:t>The </a:t>
            </a:r>
            <a:r>
              <a:rPr lang="en-US" sz="2400" i="1" dirty="0">
                <a:solidFill>
                  <a:srgbClr val="0070C0"/>
                </a:solidFill>
              </a:rPr>
              <a:t>largest portion of the Huguenots to settle in the Cape arrived between 1688 and 1689…but quite a few arrived as late as </a:t>
            </a:r>
            <a:r>
              <a:rPr lang="en-US" sz="2400" i="1" u="sng" dirty="0">
                <a:solidFill>
                  <a:srgbClr val="0070C0"/>
                </a:solidFill>
              </a:rPr>
              <a:t>1700</a:t>
            </a:r>
            <a:r>
              <a:rPr lang="en-US" sz="2400" i="1" dirty="0">
                <a:solidFill>
                  <a:srgbClr val="0070C0"/>
                </a:solidFill>
              </a:rPr>
              <a:t>; thereafter, the numbers </a:t>
            </a:r>
            <a:r>
              <a:rPr lang="en-US" sz="2400" i="1" dirty="0" smtClean="0">
                <a:solidFill>
                  <a:srgbClr val="0070C0"/>
                </a:solidFill>
              </a:rPr>
              <a:t>declined.</a:t>
            </a:r>
          </a:p>
          <a:p>
            <a:pPr marL="0" indent="0">
              <a:buNone/>
            </a:pPr>
            <a:r>
              <a:rPr lang="en-US" sz="2400" dirty="0" smtClean="0"/>
              <a:t>Correct Answer: </a:t>
            </a:r>
            <a:r>
              <a:rPr lang="en-US" sz="2400" i="1" u="sng" dirty="0" smtClean="0">
                <a:solidFill>
                  <a:srgbClr val="0070C0"/>
                </a:solidFill>
              </a:rPr>
              <a:t>1700</a:t>
            </a:r>
            <a:endParaRPr lang="en-US" i="1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D3B34DB-3874-43A2-89F1-A1821C7FA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7544" y="6148082"/>
            <a:ext cx="290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entury Gothic" panose="020B0502020202020204" pitchFamily="34" charset="0"/>
              </a:rPr>
              <a:t>Jia and Liang (2017)</a:t>
            </a:r>
            <a:endParaRPr lang="en-US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8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22A5B0-C7E0-44E2-B9B0-FBE83A5CC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</a:t>
            </a:r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0F2CCD-95B3-43FF-AC17-F27672E92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479346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Question: </a:t>
            </a:r>
            <a:r>
              <a:rPr lang="en-US" sz="2400" i="1" dirty="0" smtClean="0">
                <a:solidFill>
                  <a:srgbClr val="007A37"/>
                </a:solidFill>
              </a:rPr>
              <a:t>The </a:t>
            </a:r>
            <a:r>
              <a:rPr lang="en-US" sz="2400" i="1" dirty="0">
                <a:solidFill>
                  <a:srgbClr val="007A37"/>
                </a:solidFill>
              </a:rPr>
              <a:t>number of new Huguenot colonists declined after what year</a:t>
            </a:r>
            <a:r>
              <a:rPr lang="en-US" sz="2400" i="1" dirty="0" smtClean="0">
                <a:solidFill>
                  <a:srgbClr val="007A37"/>
                </a:solidFill>
              </a:rPr>
              <a:t>?</a:t>
            </a:r>
            <a:endParaRPr lang="en-US" sz="2400" i="1" dirty="0">
              <a:solidFill>
                <a:srgbClr val="007A37"/>
              </a:solidFill>
            </a:endParaRPr>
          </a:p>
          <a:p>
            <a:pPr marL="0" indent="0">
              <a:buNone/>
            </a:pPr>
            <a:r>
              <a:rPr lang="en-US" sz="2400" dirty="0"/>
              <a:t>Paragraph: </a:t>
            </a:r>
            <a:r>
              <a:rPr lang="en-US" sz="2400" i="1" dirty="0" smtClean="0">
                <a:solidFill>
                  <a:srgbClr val="0070C0"/>
                </a:solidFill>
              </a:rPr>
              <a:t>The </a:t>
            </a:r>
            <a:r>
              <a:rPr lang="en-US" sz="2400" i="1" dirty="0">
                <a:solidFill>
                  <a:srgbClr val="0070C0"/>
                </a:solidFill>
              </a:rPr>
              <a:t>largest portion of the Huguenots to settle in the Cape arrived between 1688 and 1689…but quite a few arrived as late as </a:t>
            </a:r>
            <a:r>
              <a:rPr lang="en-US" sz="2400" i="1" u="sng" dirty="0">
                <a:solidFill>
                  <a:srgbClr val="0070C0"/>
                </a:solidFill>
              </a:rPr>
              <a:t>1700</a:t>
            </a:r>
            <a:r>
              <a:rPr lang="en-US" sz="2400" i="1" dirty="0">
                <a:solidFill>
                  <a:srgbClr val="0070C0"/>
                </a:solidFill>
              </a:rPr>
              <a:t>; thereafter, the numbers declined.  </a:t>
            </a:r>
            <a:r>
              <a:rPr lang="en-US" sz="2400" i="1" dirty="0">
                <a:solidFill>
                  <a:srgbClr val="C00000"/>
                </a:solidFill>
              </a:rPr>
              <a:t>The number of </a:t>
            </a:r>
            <a:r>
              <a:rPr lang="en-US" sz="2400" b="1" i="1" dirty="0">
                <a:solidFill>
                  <a:srgbClr val="C00000"/>
                </a:solidFill>
              </a:rPr>
              <a:t>old Acadian</a:t>
            </a:r>
            <a:r>
              <a:rPr lang="en-US" sz="2400" i="1" dirty="0">
                <a:solidFill>
                  <a:srgbClr val="C00000"/>
                </a:solidFill>
              </a:rPr>
              <a:t> colonists declined after the year of </a:t>
            </a:r>
            <a:r>
              <a:rPr lang="en-US" sz="2400" i="1" u="sng" dirty="0">
                <a:solidFill>
                  <a:srgbClr val="C00000"/>
                </a:solidFill>
              </a:rPr>
              <a:t>1675</a:t>
            </a:r>
            <a:r>
              <a:rPr lang="en-US" sz="2400" i="1" dirty="0" smtClean="0">
                <a:solidFill>
                  <a:srgbClr val="C00000"/>
                </a:solidFill>
              </a:rPr>
              <a:t>.</a:t>
            </a:r>
            <a:endParaRPr lang="en-US" sz="24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dirty="0"/>
              <a:t>Correct Answer: </a:t>
            </a:r>
            <a:r>
              <a:rPr lang="en-US" sz="2400" i="1" u="sng" dirty="0" smtClean="0">
                <a:solidFill>
                  <a:srgbClr val="0070C0"/>
                </a:solidFill>
              </a:rPr>
              <a:t>1700</a:t>
            </a:r>
            <a:endParaRPr lang="en-US" sz="2400" i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dirty="0"/>
              <a:t>Predicted Answer: </a:t>
            </a:r>
            <a:r>
              <a:rPr lang="en-US" sz="2400" i="1" u="sng" dirty="0" smtClean="0">
                <a:solidFill>
                  <a:srgbClr val="C00000"/>
                </a:solidFill>
              </a:rPr>
              <a:t>1675</a:t>
            </a:r>
            <a:endParaRPr lang="en-US" sz="2400" i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D3B34DB-3874-43A2-89F1-A1821C7FA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7544" y="6148082"/>
            <a:ext cx="290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entury Gothic" panose="020B0502020202020204" pitchFamily="34" charset="0"/>
              </a:rPr>
              <a:t>Jia and Liang (2017)</a:t>
            </a:r>
            <a:endParaRPr lang="en-US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27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22A5B0-C7E0-44E2-B9B0-FBE83A5CC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simpler adversary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0F2CCD-95B3-43FF-AC17-F27672E92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479346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Question: </a:t>
            </a:r>
            <a:r>
              <a:rPr lang="en-US" sz="2400" i="1" dirty="0" smtClean="0">
                <a:solidFill>
                  <a:srgbClr val="007A37"/>
                </a:solidFill>
              </a:rPr>
              <a:t>The </a:t>
            </a:r>
            <a:r>
              <a:rPr lang="en-US" sz="2400" i="1" dirty="0">
                <a:solidFill>
                  <a:srgbClr val="007A37"/>
                </a:solidFill>
              </a:rPr>
              <a:t>number of </a:t>
            </a:r>
            <a:r>
              <a:rPr lang="en-US" sz="2400" b="1" i="1" dirty="0" smtClean="0">
                <a:solidFill>
                  <a:srgbClr val="007A37"/>
                </a:solidFill>
              </a:rPr>
              <a:t>old Acadian </a:t>
            </a:r>
            <a:r>
              <a:rPr lang="en-US" sz="2400" i="1" dirty="0" smtClean="0">
                <a:solidFill>
                  <a:srgbClr val="007A37"/>
                </a:solidFill>
              </a:rPr>
              <a:t>colonists </a:t>
            </a:r>
            <a:r>
              <a:rPr lang="en-US" sz="2400" i="1" dirty="0">
                <a:solidFill>
                  <a:srgbClr val="007A37"/>
                </a:solidFill>
              </a:rPr>
              <a:t>declined after what year</a:t>
            </a:r>
            <a:r>
              <a:rPr lang="en-US" sz="2400" i="1" dirty="0" smtClean="0">
                <a:solidFill>
                  <a:srgbClr val="007A37"/>
                </a:solidFill>
              </a:rPr>
              <a:t>?</a:t>
            </a:r>
            <a:endParaRPr lang="en-US" sz="2400" i="1" dirty="0">
              <a:solidFill>
                <a:srgbClr val="007A37"/>
              </a:solidFill>
            </a:endParaRPr>
          </a:p>
          <a:p>
            <a:pPr marL="0" indent="0">
              <a:buNone/>
            </a:pPr>
            <a:r>
              <a:rPr lang="en-US" sz="2400" dirty="0"/>
              <a:t>Paragraph: </a:t>
            </a:r>
            <a:r>
              <a:rPr lang="en-US" sz="2400" i="1" dirty="0" smtClean="0">
                <a:solidFill>
                  <a:srgbClr val="0070C0"/>
                </a:solidFill>
              </a:rPr>
              <a:t>The </a:t>
            </a:r>
            <a:r>
              <a:rPr lang="en-US" sz="2400" i="1" dirty="0">
                <a:solidFill>
                  <a:srgbClr val="0070C0"/>
                </a:solidFill>
              </a:rPr>
              <a:t>largest portion of the Huguenots to settle in the Cape arrived between 1688 and 1689…but quite a few arrived as late as </a:t>
            </a:r>
            <a:r>
              <a:rPr lang="en-US" sz="2400" i="1" u="sng" dirty="0">
                <a:solidFill>
                  <a:srgbClr val="0070C0"/>
                </a:solidFill>
              </a:rPr>
              <a:t>1700</a:t>
            </a:r>
            <a:r>
              <a:rPr lang="en-US" sz="2400" i="1" dirty="0">
                <a:solidFill>
                  <a:srgbClr val="0070C0"/>
                </a:solidFill>
              </a:rPr>
              <a:t>; thereafter, the numbers </a:t>
            </a:r>
            <a:r>
              <a:rPr lang="en-US" sz="2400" i="1" dirty="0" smtClean="0">
                <a:solidFill>
                  <a:srgbClr val="0070C0"/>
                </a:solidFill>
              </a:rPr>
              <a:t>declined.</a:t>
            </a:r>
            <a:endParaRPr lang="en-US" sz="24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dirty="0"/>
              <a:t>Correct Answer: </a:t>
            </a:r>
            <a:r>
              <a:rPr lang="en-US" sz="2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&lt;No Answer&gt;</a:t>
            </a:r>
            <a:endParaRPr lang="en-US" sz="24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/>
              <a:t>Predicted Answer: </a:t>
            </a:r>
            <a:r>
              <a:rPr lang="en-US" sz="2400" i="1" u="sng" dirty="0" smtClean="0">
                <a:solidFill>
                  <a:srgbClr val="0070C0"/>
                </a:solidFill>
              </a:rPr>
              <a:t>1700</a:t>
            </a:r>
            <a:endParaRPr lang="en-US" sz="2400" i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D3B34DB-3874-43A2-89F1-A1821C7FA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1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Extraction as QA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Relation query: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educated_at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AlbertEinstein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?)</a:t>
            </a:r>
          </a:p>
          <a:p>
            <a:pPr marL="0" indent="0">
              <a:buNone/>
            </a:pPr>
            <a:r>
              <a:rPr lang="en-US" dirty="0"/>
              <a:t>Question: </a:t>
            </a:r>
            <a:r>
              <a:rPr lang="en-US" i="1" dirty="0">
                <a:solidFill>
                  <a:srgbClr val="007A37"/>
                </a:solidFill>
              </a:rPr>
              <a:t>Albert Einstein was a student at what school</a:t>
            </a:r>
            <a:r>
              <a:rPr lang="en-US" i="1" dirty="0" smtClean="0">
                <a:solidFill>
                  <a:srgbClr val="007A37"/>
                </a:solidFill>
              </a:rPr>
              <a:t>?</a:t>
            </a:r>
            <a:endParaRPr lang="en-US" i="1" dirty="0">
              <a:solidFill>
                <a:srgbClr val="007A37"/>
              </a:solidFill>
            </a:endParaRPr>
          </a:p>
          <a:p>
            <a:pPr marL="0" indent="0">
              <a:buNone/>
            </a:pPr>
            <a:r>
              <a:rPr lang="en-US" dirty="0" smtClean="0"/>
              <a:t>Paragraph</a:t>
            </a:r>
            <a:r>
              <a:rPr lang="en-US" dirty="0"/>
              <a:t>: </a:t>
            </a:r>
            <a:r>
              <a:rPr lang="en-US" i="1" dirty="0">
                <a:solidFill>
                  <a:srgbClr val="0070C0"/>
                </a:solidFill>
              </a:rPr>
              <a:t>Albert Einstein was awarded a PhD by the </a:t>
            </a:r>
            <a:r>
              <a:rPr lang="en-US" b="1" i="1" dirty="0">
                <a:solidFill>
                  <a:srgbClr val="0070C0"/>
                </a:solidFill>
              </a:rPr>
              <a:t>University of </a:t>
            </a:r>
            <a:r>
              <a:rPr lang="en-US" b="1" i="1" dirty="0" smtClean="0">
                <a:solidFill>
                  <a:srgbClr val="0070C0"/>
                </a:solidFill>
              </a:rPr>
              <a:t>Zurich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>
                <a:solidFill>
                  <a:srgbClr val="0070C0"/>
                </a:solidFill>
              </a:rPr>
              <a:t>with his dissertation </a:t>
            </a:r>
            <a:r>
              <a:rPr lang="en-US" i="1" dirty="0" smtClean="0">
                <a:solidFill>
                  <a:srgbClr val="0070C0"/>
                </a:solidFill>
              </a:rPr>
              <a:t>titled…</a:t>
            </a:r>
          </a:p>
          <a:p>
            <a:pPr marL="0" indent="0">
              <a:buNone/>
            </a:pPr>
            <a:r>
              <a:rPr lang="en-US" dirty="0" smtClean="0"/>
              <a:t>Answer: </a:t>
            </a:r>
            <a:r>
              <a:rPr lang="en-US" b="1" i="1" dirty="0" smtClean="0">
                <a:solidFill>
                  <a:srgbClr val="0070C0"/>
                </a:solidFill>
              </a:rPr>
              <a:t>University of Zurich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7544" y="6148082"/>
            <a:ext cx="290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entury Gothic" panose="020B0502020202020204" pitchFamily="34" charset="0"/>
              </a:rPr>
              <a:t>Levy et al. (2017)</a:t>
            </a:r>
            <a:endParaRPr lang="en-US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39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Extraction as QA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Relation query: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educated_at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AlbertEinstein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?)</a:t>
            </a:r>
          </a:p>
          <a:p>
            <a:pPr marL="0" indent="0">
              <a:buNone/>
            </a:pPr>
            <a:r>
              <a:rPr lang="en-US" dirty="0"/>
              <a:t>Question: </a:t>
            </a:r>
            <a:r>
              <a:rPr lang="en-US" i="1" dirty="0" smtClean="0">
                <a:solidFill>
                  <a:srgbClr val="007A37"/>
                </a:solidFill>
              </a:rPr>
              <a:t>Albert Einstein was a student at what school?</a:t>
            </a:r>
            <a:endParaRPr lang="en-US" i="1" dirty="0">
              <a:solidFill>
                <a:srgbClr val="007A37"/>
              </a:solidFill>
            </a:endParaRPr>
          </a:p>
          <a:p>
            <a:pPr marL="0" indent="0">
              <a:buNone/>
            </a:pPr>
            <a:r>
              <a:rPr lang="en-US" dirty="0" smtClean="0"/>
              <a:t>Paragraph</a:t>
            </a:r>
            <a:r>
              <a:rPr lang="en-US" dirty="0"/>
              <a:t>: </a:t>
            </a:r>
            <a:r>
              <a:rPr lang="en-US" i="1" dirty="0">
                <a:solidFill>
                  <a:srgbClr val="0070C0"/>
                </a:solidFill>
              </a:rPr>
              <a:t>Einstein became a full professor at the German </a:t>
            </a:r>
            <a:r>
              <a:rPr lang="en-US" b="1" i="1" dirty="0">
                <a:solidFill>
                  <a:srgbClr val="0070C0"/>
                </a:solidFill>
              </a:rPr>
              <a:t>Charles-Ferdinand University</a:t>
            </a:r>
            <a:r>
              <a:rPr lang="en-US" i="1" dirty="0">
                <a:solidFill>
                  <a:srgbClr val="0070C0"/>
                </a:solidFill>
              </a:rPr>
              <a:t> in </a:t>
            </a:r>
            <a:r>
              <a:rPr lang="en-US" i="1" dirty="0" smtClean="0">
                <a:solidFill>
                  <a:srgbClr val="0070C0"/>
                </a:solidFill>
              </a:rPr>
              <a:t>Prague…</a:t>
            </a:r>
          </a:p>
          <a:p>
            <a:pPr marL="0" indent="0">
              <a:buNone/>
            </a:pPr>
            <a:r>
              <a:rPr lang="en-US" dirty="0" smtClean="0"/>
              <a:t>Answer: 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&lt;No Answer&gt;</a:t>
            </a:r>
            <a:endParaRPr lang="en-US" b="1" i="1" dirty="0" smtClean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7544" y="6148082"/>
            <a:ext cx="290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entury Gothic" panose="020B0502020202020204" pitchFamily="34" charset="0"/>
              </a:rPr>
              <a:t>Levy et al. (2017)</a:t>
            </a:r>
            <a:endParaRPr lang="en-US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46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Why unanswerable questions?</a:t>
            </a:r>
          </a:p>
          <a:p>
            <a:r>
              <a:rPr lang="en-US" dirty="0" err="1" smtClean="0"/>
              <a:t>SQuAD</a:t>
            </a:r>
            <a:r>
              <a:rPr lang="en-US" dirty="0" smtClean="0"/>
              <a:t> 2.0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Baseline systems, baseline datasets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97176" y="1463452"/>
            <a:ext cx="6095798" cy="4752528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 smtClean="0">
                <a:solidFill>
                  <a:srgbClr val="0070C0"/>
                </a:solidFill>
              </a:rPr>
              <a:t>Victoria’s capital city, Melbourne, is Australia’s second-largest city.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Inspiration questions:</a:t>
            </a:r>
          </a:p>
          <a:p>
            <a:pPr lvl="1"/>
            <a:r>
              <a:rPr lang="en-US" sz="2200" i="1" dirty="0" smtClean="0">
                <a:solidFill>
                  <a:srgbClr val="007A37"/>
                </a:solidFill>
              </a:rPr>
              <a:t>Compared </a:t>
            </a:r>
            <a:r>
              <a:rPr lang="en-US" sz="2200" i="1" dirty="0">
                <a:solidFill>
                  <a:srgbClr val="007A37"/>
                </a:solidFill>
              </a:rPr>
              <a:t>to other Australian cities, what is the size of </a:t>
            </a:r>
            <a:r>
              <a:rPr lang="en-US" sz="2200" i="1" dirty="0" smtClean="0">
                <a:solidFill>
                  <a:srgbClr val="007A37"/>
                </a:solidFill>
              </a:rPr>
              <a:t>Melbourne?</a:t>
            </a:r>
            <a:endParaRPr lang="en-US" sz="2200" dirty="0" smtClean="0">
              <a:solidFill>
                <a:srgbClr val="007A37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New questions:</a:t>
            </a:r>
          </a:p>
          <a:p>
            <a:pPr lvl="1"/>
            <a:r>
              <a:rPr lang="en-US" sz="2200" i="1" dirty="0" smtClean="0">
                <a:solidFill>
                  <a:srgbClr val="007A37"/>
                </a:solidFill>
              </a:rPr>
              <a:t>How </a:t>
            </a:r>
            <a:r>
              <a:rPr lang="en-US" sz="2200" i="1" dirty="0">
                <a:solidFill>
                  <a:srgbClr val="007A37"/>
                </a:solidFill>
              </a:rPr>
              <a:t>populous is Melbourne compared to other Australian </a:t>
            </a:r>
            <a:r>
              <a:rPr lang="en-US" sz="2200" b="1" i="1" dirty="0">
                <a:solidFill>
                  <a:srgbClr val="007A37"/>
                </a:solidFill>
              </a:rPr>
              <a:t>states</a:t>
            </a:r>
            <a:r>
              <a:rPr lang="en-US" sz="2200" i="1" dirty="0" smtClean="0">
                <a:solidFill>
                  <a:srgbClr val="007A37"/>
                </a:solidFill>
              </a:rPr>
              <a:t>?</a:t>
            </a:r>
          </a:p>
          <a:p>
            <a:pPr lvl="2"/>
            <a:r>
              <a:rPr lang="en-US" dirty="0" smtClean="0"/>
              <a:t>Plausible answer: </a:t>
            </a:r>
            <a:r>
              <a:rPr lang="en-US" i="1" dirty="0" smtClean="0">
                <a:solidFill>
                  <a:srgbClr val="0070C0"/>
                </a:solidFill>
              </a:rPr>
              <a:t>second-largest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4412" y="2406481"/>
            <a:ext cx="2310144" cy="1376578"/>
            <a:chOff x="258047" y="2072543"/>
            <a:chExt cx="2310144" cy="137657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558" y="2072543"/>
              <a:ext cx="2105664" cy="1376578"/>
            </a:xfrm>
            <a:prstGeom prst="rect">
              <a:avLst/>
            </a:prstGeom>
          </p:spPr>
        </p:pic>
        <p:sp>
          <p:nvSpPr>
            <p:cNvPr id="7" name="Content Placeholder 5"/>
            <p:cNvSpPr txBox="1">
              <a:spLocks/>
            </p:cNvSpPr>
            <p:nvPr/>
          </p:nvSpPr>
          <p:spPr bwMode="auto">
            <a:xfrm>
              <a:off x="258047" y="2421513"/>
              <a:ext cx="2310144" cy="1027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61B15"/>
                </a:buClr>
                <a:buFont typeface="Times" charset="0"/>
                <a:buChar char="•"/>
                <a:defRPr sz="2600" b="0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itchFamily="-112" charset="-128"/>
                  <a:cs typeface="Century Gothic" panose="020B0502020202020204" pitchFamily="34" charset="0"/>
                </a:defRPr>
              </a:lvl1pPr>
              <a:lvl2pPr marL="685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•"/>
                <a:defRPr sz="2400" b="0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itchFamily="-112" charset="-128"/>
                  <a:cs typeface="Century Gothic" panose="020B0502020202020204" pitchFamily="34" charset="0"/>
                </a:defRPr>
              </a:lvl2pPr>
              <a:lvl3pPr marL="10287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61B15"/>
                </a:buClr>
                <a:buFont typeface="Times" charset="0"/>
                <a:buChar char="•"/>
                <a:defRPr sz="2400" b="0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itchFamily="-112" charset="-128"/>
                  <a:cs typeface="Century Gothic" panose="020B0502020202020204" pitchFamily="34" charset="0"/>
                </a:defRPr>
              </a:lvl3pPr>
              <a:lvl4pPr marL="1371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•"/>
                <a:defRPr sz="2000" b="0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itchFamily="-112" charset="-128"/>
                  <a:cs typeface="Century Gothic" panose="020B0502020202020204" pitchFamily="34" charset="0"/>
                </a:defRPr>
              </a:lvl4pPr>
              <a:lvl5pPr marL="17145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61B15"/>
                </a:buClr>
                <a:buFont typeface="Times" charset="0"/>
                <a:buChar char="•"/>
                <a:defRPr sz="1400" b="0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itchFamily="-112" charset="-128"/>
                  <a:cs typeface="Century Gothic" panose="020B0502020202020204" pitchFamily="34" charset="0"/>
                </a:defRPr>
              </a:lvl5pPr>
              <a:lvl6pPr marL="21717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61B15"/>
                </a:buClr>
                <a:buFont typeface="Times" pitchFamily="-112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6pPr>
              <a:lvl7pPr marL="26289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61B15"/>
                </a:buClr>
                <a:buFont typeface="Times" pitchFamily="-112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7pPr>
              <a:lvl8pPr marL="30861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61B15"/>
                </a:buClr>
                <a:buFont typeface="Times" pitchFamily="-112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8pPr>
              <a:lvl9pPr marL="35433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61B15"/>
                </a:buClr>
                <a:buFont typeface="Times" pitchFamily="-112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9pPr>
            </a:lstStyle>
            <a:p>
              <a:pPr marL="0" indent="0" algn="ctr">
                <a:buNone/>
              </a:pPr>
              <a:r>
                <a:rPr lang="en-US" kern="0" dirty="0" err="1"/>
                <a:t>S</a:t>
              </a:r>
              <a:r>
                <a:rPr lang="en-US" kern="0" dirty="0" err="1" smtClean="0"/>
                <a:t>QuAD</a:t>
              </a:r>
              <a:r>
                <a:rPr lang="en-US" kern="0" dirty="0" smtClean="0"/>
                <a:t> </a:t>
              </a:r>
            </a:p>
            <a:p>
              <a:pPr marL="0" indent="0" algn="ctr">
                <a:buNone/>
              </a:pPr>
              <a:r>
                <a:rPr lang="en-US" kern="0" dirty="0" smtClean="0"/>
                <a:t>1.1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245954" y="3980706"/>
            <a:ext cx="3487093" cy="2037627"/>
            <a:chOff x="-264060" y="4239146"/>
            <a:chExt cx="3487093" cy="203762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930" y="4239146"/>
              <a:ext cx="1125112" cy="1436313"/>
            </a:xfrm>
            <a:prstGeom prst="rect">
              <a:avLst/>
            </a:prstGeom>
          </p:spPr>
        </p:pic>
        <p:sp>
          <p:nvSpPr>
            <p:cNvPr id="10" name="Content Placeholder 5"/>
            <p:cNvSpPr txBox="1">
              <a:spLocks/>
            </p:cNvSpPr>
            <p:nvPr/>
          </p:nvSpPr>
          <p:spPr bwMode="auto">
            <a:xfrm>
              <a:off x="-264060" y="5637299"/>
              <a:ext cx="3487093" cy="639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61B15"/>
                </a:buClr>
                <a:buFont typeface="Times" charset="0"/>
                <a:buChar char="•"/>
                <a:defRPr sz="2600" b="0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itchFamily="-112" charset="-128"/>
                  <a:cs typeface="Century Gothic" panose="020B0502020202020204" pitchFamily="34" charset="0"/>
                </a:defRPr>
              </a:lvl1pPr>
              <a:lvl2pPr marL="685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•"/>
                <a:defRPr sz="2400" b="0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itchFamily="-112" charset="-128"/>
                  <a:cs typeface="Century Gothic" panose="020B0502020202020204" pitchFamily="34" charset="0"/>
                </a:defRPr>
              </a:lvl2pPr>
              <a:lvl3pPr marL="10287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61B15"/>
                </a:buClr>
                <a:buFont typeface="Times" charset="0"/>
                <a:buChar char="•"/>
                <a:defRPr sz="2400" b="0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itchFamily="-112" charset="-128"/>
                  <a:cs typeface="Century Gothic" panose="020B0502020202020204" pitchFamily="34" charset="0"/>
                </a:defRPr>
              </a:lvl3pPr>
              <a:lvl4pPr marL="1371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•"/>
                <a:defRPr sz="2000" b="0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itchFamily="-112" charset="-128"/>
                  <a:cs typeface="Century Gothic" panose="020B0502020202020204" pitchFamily="34" charset="0"/>
                </a:defRPr>
              </a:lvl4pPr>
              <a:lvl5pPr marL="17145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61B15"/>
                </a:buClr>
                <a:buFont typeface="Times" charset="0"/>
                <a:buChar char="•"/>
                <a:defRPr sz="1400" b="0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itchFamily="-112" charset="-128"/>
                  <a:cs typeface="Century Gothic" panose="020B0502020202020204" pitchFamily="34" charset="0"/>
                </a:defRPr>
              </a:lvl5pPr>
              <a:lvl6pPr marL="21717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61B15"/>
                </a:buClr>
                <a:buFont typeface="Times" pitchFamily="-112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6pPr>
              <a:lvl7pPr marL="26289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61B15"/>
                </a:buClr>
                <a:buFont typeface="Times" pitchFamily="-112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7pPr>
              <a:lvl8pPr marL="30861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61B15"/>
                </a:buClr>
                <a:buFont typeface="Times" pitchFamily="-112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8pPr>
              <a:lvl9pPr marL="35433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61B15"/>
                </a:buClr>
                <a:buFont typeface="Times" pitchFamily="-112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9pPr>
            </a:lstStyle>
            <a:p>
              <a:pPr marL="0" indent="0" algn="ctr">
                <a:buNone/>
              </a:pPr>
              <a:r>
                <a:rPr lang="en-US" kern="0" dirty="0" err="1" smtClean="0"/>
                <a:t>Crowdworker</a:t>
              </a:r>
              <a:endParaRPr lang="en-US" kern="0" dirty="0" smtClean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20308" y="1986521"/>
            <a:ext cx="1400661" cy="975465"/>
            <a:chOff x="1256841" y="1957958"/>
            <a:chExt cx="1620196" cy="975465"/>
          </a:xfrm>
        </p:grpSpPr>
        <p:sp>
          <p:nvSpPr>
            <p:cNvPr id="18" name="Arc 17"/>
            <p:cNvSpPr/>
            <p:nvPr/>
          </p:nvSpPr>
          <p:spPr bwMode="auto">
            <a:xfrm>
              <a:off x="1256841" y="1957958"/>
              <a:ext cx="1620196" cy="975465"/>
            </a:xfrm>
            <a:prstGeom prst="arc">
              <a:avLst>
                <a:gd name="adj1" fmla="val 16200000"/>
                <a:gd name="adj2" fmla="val 20702775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Arc 18"/>
            <p:cNvSpPr/>
            <p:nvPr/>
          </p:nvSpPr>
          <p:spPr bwMode="auto">
            <a:xfrm flipH="1">
              <a:off x="1377807" y="1957958"/>
              <a:ext cx="1401112" cy="975465"/>
            </a:xfrm>
            <a:prstGeom prst="arc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cxnSp>
        <p:nvCxnSpPr>
          <p:cNvPr id="26" name="Straight Arrow Connector 25"/>
          <p:cNvCxnSpPr/>
          <p:nvPr/>
        </p:nvCxnSpPr>
        <p:spPr bwMode="auto">
          <a:xfrm flipV="1">
            <a:off x="2060148" y="4159381"/>
            <a:ext cx="1090458" cy="3785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2072293" y="4743753"/>
            <a:ext cx="1358972" cy="1179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0" name="Group 29"/>
          <p:cNvGrpSpPr/>
          <p:nvPr/>
        </p:nvGrpSpPr>
        <p:grpSpPr>
          <a:xfrm>
            <a:off x="1413767" y="1517650"/>
            <a:ext cx="1600745" cy="2002196"/>
            <a:chOff x="1372540" y="1957958"/>
            <a:chExt cx="1406379" cy="975465"/>
          </a:xfrm>
        </p:grpSpPr>
        <p:sp>
          <p:nvSpPr>
            <p:cNvPr id="31" name="Arc 30"/>
            <p:cNvSpPr/>
            <p:nvPr/>
          </p:nvSpPr>
          <p:spPr bwMode="auto">
            <a:xfrm>
              <a:off x="1372540" y="1957958"/>
              <a:ext cx="1401112" cy="975465"/>
            </a:xfrm>
            <a:prstGeom prst="arc">
              <a:avLst>
                <a:gd name="adj1" fmla="val 16200000"/>
                <a:gd name="adj2" fmla="val 17955805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2" name="Arc 31"/>
            <p:cNvSpPr/>
            <p:nvPr/>
          </p:nvSpPr>
          <p:spPr bwMode="auto">
            <a:xfrm flipH="1">
              <a:off x="1377807" y="1957958"/>
              <a:ext cx="1401112" cy="975465"/>
            </a:xfrm>
            <a:prstGeom prst="arc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035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504619"/>
              </p:ext>
            </p:extLst>
          </p:nvPr>
        </p:nvGraphicFramePr>
        <p:xfrm>
          <a:off x="633164" y="1634376"/>
          <a:ext cx="8115300" cy="84238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48901"/>
                <a:gridCol w="2418735"/>
                <a:gridCol w="2347664"/>
              </a:tblGrid>
              <a:tr h="42119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Property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54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SQuAD</a:t>
                      </a:r>
                      <a:r>
                        <a:rPr lang="en-US" sz="2000" dirty="0" smtClean="0"/>
                        <a:t> 1.1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54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SQuAD</a:t>
                      </a:r>
                      <a:r>
                        <a:rPr lang="en-US" sz="2000" dirty="0" smtClean="0"/>
                        <a:t> 2.0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54DA"/>
                    </a:solidFill>
                  </a:tcPr>
                </a:tc>
              </a:tr>
              <a:tr h="42119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Total</a:t>
                      </a:r>
                      <a:r>
                        <a:rPr lang="en-US" sz="2000" baseline="0" dirty="0" smtClean="0"/>
                        <a:t> size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108k</a:t>
                      </a:r>
                      <a:endParaRPr lang="en-US" sz="20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151k</a:t>
                      </a:r>
                      <a:endParaRPr lang="en-US" sz="2000" b="1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4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/>
          </p:nvPr>
        </p:nvGraphicFramePr>
        <p:xfrm>
          <a:off x="633164" y="1634376"/>
          <a:ext cx="8115300" cy="154342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48901"/>
                <a:gridCol w="2418735"/>
                <a:gridCol w="2347664"/>
              </a:tblGrid>
              <a:tr h="42119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Property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54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SQuAD</a:t>
                      </a:r>
                      <a:r>
                        <a:rPr lang="en-US" sz="2000" dirty="0" smtClean="0"/>
                        <a:t> 1.1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54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SQuAD</a:t>
                      </a:r>
                      <a:r>
                        <a:rPr lang="en-US" sz="2000" dirty="0" smtClean="0"/>
                        <a:t> 2.0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54DA"/>
                    </a:solidFill>
                  </a:tcPr>
                </a:tc>
              </a:tr>
              <a:tr h="42119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Total</a:t>
                      </a:r>
                      <a:r>
                        <a:rPr lang="en-US" sz="2000" baseline="0" dirty="0" smtClean="0"/>
                        <a:t> size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108k</a:t>
                      </a:r>
                      <a:endParaRPr lang="en-US" sz="20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151k</a:t>
                      </a:r>
                      <a:endParaRPr lang="en-US" sz="2000" b="1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119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Unanswerable questions </a:t>
                      </a:r>
                    </a:p>
                    <a:p>
                      <a:r>
                        <a:rPr lang="en-US" sz="2000" dirty="0" smtClean="0"/>
                        <a:t>at test time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0%</a:t>
                      </a:r>
                      <a:endParaRPr lang="en-US" sz="20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48.9%</a:t>
                      </a:r>
                      <a:endParaRPr lang="en-US" sz="2000" b="1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7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22A5B0-C7E0-44E2-B9B0-FBE83A5CC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unanswerable 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0F2CCD-95B3-43FF-AC17-F27672E92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479346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Paragraph: </a:t>
            </a:r>
            <a:r>
              <a:rPr lang="en-US" i="1" dirty="0">
                <a:solidFill>
                  <a:srgbClr val="0070C0"/>
                </a:solidFill>
              </a:rPr>
              <a:t>Typically, ministers or party leaders open debates, with </a:t>
            </a:r>
            <a:r>
              <a:rPr lang="en-US" b="1" i="1" dirty="0">
                <a:solidFill>
                  <a:srgbClr val="0070C0"/>
                </a:solidFill>
              </a:rPr>
              <a:t>opening</a:t>
            </a:r>
            <a:r>
              <a:rPr lang="en-US" i="1" dirty="0">
                <a:solidFill>
                  <a:srgbClr val="0070C0"/>
                </a:solidFill>
              </a:rPr>
              <a:t> speakers given between 5 and 20 minutes, and succeeding speakers allocated less time.</a:t>
            </a:r>
          </a:p>
          <a:p>
            <a:pPr marL="0" indent="0">
              <a:buNone/>
            </a:pPr>
            <a:r>
              <a:rPr lang="en-US" dirty="0" smtClean="0"/>
              <a:t>Question: </a:t>
            </a:r>
            <a:r>
              <a:rPr lang="en-US" b="1" i="1" dirty="0">
                <a:solidFill>
                  <a:srgbClr val="007A37"/>
                </a:solidFill>
              </a:rPr>
              <a:t>Closing</a:t>
            </a:r>
            <a:r>
              <a:rPr lang="en-US" i="1" dirty="0">
                <a:solidFill>
                  <a:srgbClr val="007A37"/>
                </a:solidFill>
              </a:rPr>
              <a:t> speakers are given between 5 and how many minutes?</a:t>
            </a:r>
            <a:endParaRPr lang="en-US" i="1" dirty="0" smtClean="0">
              <a:solidFill>
                <a:srgbClr val="007A37"/>
              </a:solidFill>
            </a:endParaRPr>
          </a:p>
          <a:p>
            <a:pPr marL="0" indent="0">
              <a:buNone/>
            </a:pPr>
            <a:r>
              <a:rPr lang="en-US" dirty="0" smtClean="0"/>
              <a:t>Category: Antonym (20%)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D3B34DB-3874-43A2-89F1-A1821C7FA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5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E54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C4B88E-4908-1A4A-ABD0-990281AF756E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1" t="9675" r="21584" b="15876"/>
          <a:stretch/>
        </p:blipFill>
        <p:spPr>
          <a:xfrm>
            <a:off x="0" y="1156647"/>
            <a:ext cx="9144000" cy="2142836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 bwMode="auto">
          <a:xfrm>
            <a:off x="298763" y="4862624"/>
            <a:ext cx="8519311" cy="141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/>
                <a:latin typeface="Lucida Sans" pitchFamily="34" charset="0"/>
                <a:ea typeface="ＭＳ Ｐゴシック" pitchFamily="-112" charset="-128"/>
                <a:cs typeface="Lucida Sans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</a:defRPr>
            </a:lvl9pPr>
          </a:lstStyle>
          <a:p>
            <a:r>
              <a:rPr lang="en-US" sz="2400" kern="0" dirty="0" smtClean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Pranav </a:t>
            </a:r>
            <a:r>
              <a:rPr lang="en-US" sz="2400" kern="0" dirty="0" err="1" smtClean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Rajpurkar</a:t>
            </a:r>
            <a:r>
              <a:rPr lang="en-US" sz="2400" kern="0" dirty="0" smtClean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*, </a:t>
            </a:r>
            <a:r>
              <a:rPr lang="en-US" sz="2400" kern="0" dirty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Robin </a:t>
            </a:r>
            <a:r>
              <a:rPr lang="en-US" sz="2400" kern="0" dirty="0" smtClean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Jia*, and </a:t>
            </a:r>
            <a:r>
              <a:rPr lang="en-US" sz="2400" kern="0" dirty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Percy </a:t>
            </a:r>
            <a:r>
              <a:rPr lang="en-US" sz="2400" kern="0" dirty="0" smtClean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Liang</a:t>
            </a:r>
          </a:p>
          <a:p>
            <a:r>
              <a:rPr lang="en-US" sz="2400" kern="0" dirty="0" smtClean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Stanford University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845774" y="3904530"/>
            <a:ext cx="5452452" cy="1371600"/>
            <a:chOff x="1805274" y="3904530"/>
            <a:chExt cx="5452452" cy="1371600"/>
          </a:xfrm>
        </p:grpSpPr>
        <p:pic>
          <p:nvPicPr>
            <p:cNvPr id="11" name="Picture 4" descr="Image result for percy lia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98" t="544" r="271" b="33261"/>
            <a:stretch/>
          </p:blipFill>
          <p:spPr bwMode="auto">
            <a:xfrm>
              <a:off x="5933038" y="3904530"/>
              <a:ext cx="1324688" cy="1371600"/>
            </a:xfrm>
            <a:prstGeom prst="ellipse">
              <a:avLst/>
            </a:prstGeom>
            <a:ln w="1905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s://rajpurkar.github.io/images/PranavRajpurkar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659" r="2327" b="2491"/>
            <a:stretch/>
          </p:blipFill>
          <p:spPr bwMode="auto">
            <a:xfrm>
              <a:off x="1805274" y="3904530"/>
              <a:ext cx="1383285" cy="1371600"/>
            </a:xfrm>
            <a:prstGeom prst="ellipse">
              <a:avLst/>
            </a:prstGeom>
            <a:ln w="1905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836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22A5B0-C7E0-44E2-B9B0-FBE83A5CC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unanswerable 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0F2CCD-95B3-43FF-AC17-F27672E92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479346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Paragraph: </a:t>
            </a:r>
            <a:r>
              <a:rPr lang="en-US" b="1" i="1" dirty="0">
                <a:solidFill>
                  <a:srgbClr val="0070C0"/>
                </a:solidFill>
              </a:rPr>
              <a:t>Newton'</a:t>
            </a:r>
            <a:r>
              <a:rPr lang="en-US" i="1" dirty="0">
                <a:solidFill>
                  <a:srgbClr val="0070C0"/>
                </a:solidFill>
              </a:rPr>
              <a:t>s Law of Gravitation states that the force on a spherical object of mass </a:t>
            </a:r>
            <a:r>
              <a:rPr lang="en-US" i="1" dirty="0" smtClean="0">
                <a:solidFill>
                  <a:srgbClr val="0070C0"/>
                </a:solidFill>
              </a:rPr>
              <a:t>due </a:t>
            </a:r>
            <a:r>
              <a:rPr lang="en-US" i="1" dirty="0">
                <a:solidFill>
                  <a:srgbClr val="0070C0"/>
                </a:solidFill>
              </a:rPr>
              <a:t>to the gravitational pull of mass </a:t>
            </a:r>
            <a:r>
              <a:rPr lang="en-US" i="1" dirty="0" smtClean="0">
                <a:solidFill>
                  <a:srgbClr val="0070C0"/>
                </a:solidFill>
              </a:rPr>
              <a:t>is…</a:t>
            </a:r>
          </a:p>
          <a:p>
            <a:pPr marL="0" indent="0">
              <a:buNone/>
            </a:pPr>
            <a:r>
              <a:rPr lang="en-US" dirty="0" smtClean="0"/>
              <a:t>Question: </a:t>
            </a:r>
            <a:r>
              <a:rPr lang="en-US" b="1" i="1" dirty="0">
                <a:solidFill>
                  <a:srgbClr val="007A37"/>
                </a:solidFill>
              </a:rPr>
              <a:t>Cavendish</a:t>
            </a:r>
            <a:r>
              <a:rPr lang="en-US" i="1" dirty="0">
                <a:solidFill>
                  <a:srgbClr val="007A37"/>
                </a:solidFill>
              </a:rPr>
              <a:t>'s Law of Gravitation states what?</a:t>
            </a:r>
            <a:endParaRPr lang="en-US" i="1" dirty="0" smtClean="0">
              <a:solidFill>
                <a:srgbClr val="007A37"/>
              </a:solidFill>
            </a:endParaRPr>
          </a:p>
          <a:p>
            <a:pPr marL="0" indent="0">
              <a:buNone/>
            </a:pPr>
            <a:r>
              <a:rPr lang="en-US" dirty="0" smtClean="0"/>
              <a:t>Category: Entity Swap (21%)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D3B34DB-3874-43A2-89F1-A1821C7FA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22A5B0-C7E0-44E2-B9B0-FBE83A5CC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unanswerable 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0F2CCD-95B3-43FF-AC17-F27672E92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479346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Paragraph: </a:t>
            </a:r>
            <a:r>
              <a:rPr lang="en-US" i="1" dirty="0">
                <a:solidFill>
                  <a:srgbClr val="0070C0"/>
                </a:solidFill>
              </a:rPr>
              <a:t>Dendritic </a:t>
            </a:r>
            <a:r>
              <a:rPr lang="en-US" i="1" dirty="0" smtClean="0">
                <a:solidFill>
                  <a:srgbClr val="0070C0"/>
                </a:solidFill>
              </a:rPr>
              <a:t>cells…are </a:t>
            </a:r>
            <a:r>
              <a:rPr lang="en-US" i="1" dirty="0">
                <a:solidFill>
                  <a:srgbClr val="0070C0"/>
                </a:solidFill>
              </a:rPr>
              <a:t>named for their </a:t>
            </a:r>
            <a:r>
              <a:rPr lang="en-US" b="1" i="1" dirty="0">
                <a:solidFill>
                  <a:srgbClr val="0070C0"/>
                </a:solidFill>
              </a:rPr>
              <a:t>resemblance to neuronal dendrites</a:t>
            </a:r>
            <a:r>
              <a:rPr lang="en-US" i="1" dirty="0">
                <a:solidFill>
                  <a:srgbClr val="0070C0"/>
                </a:solidFill>
              </a:rPr>
              <a:t>, as both have many spine-like </a:t>
            </a:r>
            <a:r>
              <a:rPr lang="en-US" i="1" dirty="0" smtClean="0">
                <a:solidFill>
                  <a:srgbClr val="0070C0"/>
                </a:solidFill>
              </a:rPr>
              <a:t>projections…</a:t>
            </a:r>
            <a:endParaRPr lang="en-US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/>
              <a:t>Question: </a:t>
            </a:r>
            <a:r>
              <a:rPr lang="en-US" i="1" dirty="0">
                <a:solidFill>
                  <a:srgbClr val="007A37"/>
                </a:solidFill>
              </a:rPr>
              <a:t>What is named for its </a:t>
            </a:r>
            <a:r>
              <a:rPr lang="en-US" b="1" i="1" dirty="0">
                <a:solidFill>
                  <a:srgbClr val="007A37"/>
                </a:solidFill>
              </a:rPr>
              <a:t>resemblance to dendritic cells</a:t>
            </a:r>
            <a:r>
              <a:rPr lang="en-US" i="1" dirty="0">
                <a:solidFill>
                  <a:srgbClr val="007A37"/>
                </a:solidFill>
              </a:rPr>
              <a:t>?</a:t>
            </a:r>
            <a:endParaRPr lang="en-US" i="1" dirty="0" smtClean="0">
              <a:solidFill>
                <a:srgbClr val="007A37"/>
              </a:solidFill>
            </a:endParaRPr>
          </a:p>
          <a:p>
            <a:pPr marL="0" indent="0">
              <a:buNone/>
            </a:pPr>
            <a:r>
              <a:rPr lang="en-US" dirty="0" smtClean="0"/>
              <a:t>Category: Mutual Exclusion (15%)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D3B34DB-3874-43A2-89F1-A1821C7FA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22A5B0-C7E0-44E2-B9B0-FBE83A5CC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unanswerable 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0F2CCD-95B3-43FF-AC17-F27672E92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479346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Paragraph: </a:t>
            </a:r>
            <a:r>
              <a:rPr lang="en-US" i="1" dirty="0">
                <a:solidFill>
                  <a:srgbClr val="0070C0"/>
                </a:solidFill>
              </a:rPr>
              <a:t>The Malkin Athletic </a:t>
            </a:r>
            <a:r>
              <a:rPr lang="en-US" i="1" dirty="0" smtClean="0">
                <a:solidFill>
                  <a:srgbClr val="0070C0"/>
                </a:solidFill>
              </a:rPr>
              <a:t>Center…includes </a:t>
            </a:r>
            <a:r>
              <a:rPr lang="en-US" i="1" dirty="0">
                <a:solidFill>
                  <a:srgbClr val="0070C0"/>
                </a:solidFill>
              </a:rPr>
              <a:t>two cardio rooms, an </a:t>
            </a:r>
            <a:r>
              <a:rPr lang="en-US" b="1" i="1" dirty="0">
                <a:solidFill>
                  <a:srgbClr val="0070C0"/>
                </a:solidFill>
              </a:rPr>
              <a:t>Olympic</a:t>
            </a:r>
            <a:r>
              <a:rPr lang="en-US" i="1" dirty="0">
                <a:solidFill>
                  <a:srgbClr val="0070C0"/>
                </a:solidFill>
              </a:rPr>
              <a:t>-size swimming </a:t>
            </a:r>
            <a:r>
              <a:rPr lang="en-US" i="1" dirty="0" smtClean="0">
                <a:solidFill>
                  <a:srgbClr val="0070C0"/>
                </a:solidFill>
              </a:rPr>
              <a:t>pool, …</a:t>
            </a:r>
            <a:endParaRPr lang="en-US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/>
              <a:t>Question: </a:t>
            </a:r>
            <a:r>
              <a:rPr lang="en-US" i="1" dirty="0">
                <a:solidFill>
                  <a:srgbClr val="007A37"/>
                </a:solidFill>
              </a:rPr>
              <a:t>At what building do </a:t>
            </a:r>
            <a:r>
              <a:rPr lang="en-US" b="1" i="1" dirty="0">
                <a:solidFill>
                  <a:srgbClr val="007A37"/>
                </a:solidFill>
              </a:rPr>
              <a:t>Olympic</a:t>
            </a:r>
            <a:r>
              <a:rPr lang="en-US" i="1" dirty="0">
                <a:solidFill>
                  <a:srgbClr val="007A37"/>
                </a:solidFill>
              </a:rPr>
              <a:t> athletes train</a:t>
            </a:r>
            <a:r>
              <a:rPr lang="en-US" i="1" dirty="0" smtClean="0">
                <a:solidFill>
                  <a:srgbClr val="007A37"/>
                </a:solidFill>
              </a:rPr>
              <a:t>?</a:t>
            </a:r>
          </a:p>
          <a:p>
            <a:pPr marL="0" indent="0">
              <a:buNone/>
            </a:pPr>
            <a:r>
              <a:rPr lang="en-US" dirty="0" smtClean="0"/>
              <a:t>Category: Neutral (24%)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D3B34DB-3874-43A2-89F1-A1821C7FA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0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599" y="1707034"/>
            <a:ext cx="3343023" cy="1156816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0070C0"/>
                </a:solidFill>
              </a:rPr>
              <a:t>Victoria’s state capital and largest city, Melbourne…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5600" y="4713099"/>
            <a:ext cx="36449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i="1" kern="0" dirty="0">
                <a:solidFill>
                  <a:srgbClr val="007A37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What city is the capital of </a:t>
            </a:r>
            <a:r>
              <a:rPr lang="en-US" sz="2600" i="1" kern="0" dirty="0" smtClean="0">
                <a:solidFill>
                  <a:srgbClr val="007A37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Australia?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698622" y="3836696"/>
            <a:ext cx="50800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6" name="Group 15"/>
          <p:cNvGrpSpPr/>
          <p:nvPr/>
        </p:nvGrpSpPr>
        <p:grpSpPr>
          <a:xfrm>
            <a:off x="1902050" y="1955586"/>
            <a:ext cx="3891089" cy="3765240"/>
            <a:chOff x="1905476" y="1955586"/>
            <a:chExt cx="3891089" cy="3765240"/>
          </a:xfrm>
        </p:grpSpPr>
        <p:sp>
          <p:nvSpPr>
            <p:cNvPr id="13" name="Arc 12"/>
            <p:cNvSpPr/>
            <p:nvPr/>
          </p:nvSpPr>
          <p:spPr bwMode="auto">
            <a:xfrm flipH="1">
              <a:off x="1905476" y="3836696"/>
              <a:ext cx="3891089" cy="1884130"/>
            </a:xfrm>
            <a:prstGeom prst="arc">
              <a:avLst>
                <a:gd name="adj1" fmla="val 16200000"/>
                <a:gd name="adj2" fmla="val 21299834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Arc 14"/>
            <p:cNvSpPr/>
            <p:nvPr/>
          </p:nvSpPr>
          <p:spPr bwMode="auto">
            <a:xfrm flipH="1" flipV="1">
              <a:off x="1905476" y="1955586"/>
              <a:ext cx="3891089" cy="1884130"/>
            </a:xfrm>
            <a:prstGeom prst="arc">
              <a:avLst>
                <a:gd name="adj1" fmla="val 16200000"/>
                <a:gd name="adj2" fmla="val 21299834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cxnSp>
        <p:nvCxnSpPr>
          <p:cNvPr id="21" name="Straight Arrow Connector 20"/>
          <p:cNvCxnSpPr/>
          <p:nvPr/>
        </p:nvCxnSpPr>
        <p:spPr bwMode="auto">
          <a:xfrm>
            <a:off x="6091302" y="3810052"/>
            <a:ext cx="50800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Rectangle 21"/>
          <p:cNvSpPr/>
          <p:nvPr/>
        </p:nvSpPr>
        <p:spPr>
          <a:xfrm>
            <a:off x="6664373" y="3579219"/>
            <a:ext cx="1843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 answer!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Content Placeholder 5"/>
          <p:cNvSpPr txBox="1">
            <a:spLocks/>
          </p:cNvSpPr>
          <p:nvPr/>
        </p:nvSpPr>
        <p:spPr bwMode="auto">
          <a:xfrm>
            <a:off x="3425678" y="4588263"/>
            <a:ext cx="3487093" cy="165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None/>
            </a:pPr>
            <a:r>
              <a:rPr lang="en-US" kern="0" dirty="0" smtClean="0"/>
              <a:t>Votes from</a:t>
            </a:r>
          </a:p>
          <a:p>
            <a:pPr marL="0" indent="0" algn="ctr">
              <a:buNone/>
            </a:pPr>
            <a:r>
              <a:rPr lang="en-US" kern="0" dirty="0" smtClean="0"/>
              <a:t>multiple </a:t>
            </a:r>
          </a:p>
          <a:p>
            <a:pPr marL="0" indent="0" algn="ctr">
              <a:buNone/>
            </a:pPr>
            <a:r>
              <a:rPr lang="en-US" kern="0" dirty="0" err="1" smtClean="0"/>
              <a:t>crowdworkers</a:t>
            </a:r>
            <a:endParaRPr lang="en-US" kern="0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256" y="2909384"/>
            <a:ext cx="1667939" cy="166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 test accuracy: </a:t>
            </a:r>
            <a:r>
              <a:rPr lang="en-US" b="1" dirty="0"/>
              <a:t>86.9% Exact</a:t>
            </a:r>
            <a:r>
              <a:rPr lang="en-US" dirty="0"/>
              <a:t>, </a:t>
            </a:r>
            <a:r>
              <a:rPr lang="en-US" b="1" dirty="0"/>
              <a:t>89.5% </a:t>
            </a:r>
            <a:r>
              <a:rPr lang="en-US" b="1" dirty="0" smtClean="0"/>
              <a:t>F1</a:t>
            </a:r>
            <a:endParaRPr lang="en-US" dirty="0" smtClean="0"/>
          </a:p>
          <a:p>
            <a:r>
              <a:rPr lang="en-US" dirty="0" smtClean="0"/>
              <a:t>People </a:t>
            </a:r>
            <a:r>
              <a:rPr lang="en-US" b="1" dirty="0" smtClean="0"/>
              <a:t>can</a:t>
            </a:r>
            <a:r>
              <a:rPr lang="en-US" dirty="0" smtClean="0"/>
              <a:t> do well on this dataset (if they’re careful)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4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Why unanswerable questions?</a:t>
            </a: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SQuAD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2.0</a:t>
            </a:r>
          </a:p>
          <a:p>
            <a:r>
              <a:rPr lang="en-US" dirty="0" smtClean="0"/>
              <a:t>Baseline systems, baseline datasets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4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existing </a:t>
            </a:r>
            <a:r>
              <a:rPr lang="en-US" dirty="0" err="1" smtClean="0"/>
              <a:t>SQuAD</a:t>
            </a:r>
            <a:r>
              <a:rPr lang="en-US" dirty="0" smtClean="0"/>
              <a:t> systems that can be made to predict 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&lt;No Answer&gt;</a:t>
            </a:r>
          </a:p>
          <a:p>
            <a:pPr lvl="1"/>
            <a:r>
              <a:rPr lang="en-US" dirty="0" err="1" smtClean="0"/>
              <a:t>BiDAF</a:t>
            </a:r>
            <a:r>
              <a:rPr lang="en-US" dirty="0" smtClean="0"/>
              <a:t>-No-Answer (Levy et al., 2017)</a:t>
            </a:r>
          </a:p>
          <a:p>
            <a:pPr lvl="1"/>
            <a:r>
              <a:rPr lang="en-US" dirty="0" err="1" smtClean="0"/>
              <a:t>DocumentQA</a:t>
            </a:r>
            <a:r>
              <a:rPr lang="en-US" dirty="0" smtClean="0"/>
              <a:t> (Clark and Gardner, 2018)</a:t>
            </a:r>
          </a:p>
          <a:p>
            <a:pPr lvl="1"/>
            <a:r>
              <a:rPr lang="en-US" dirty="0" err="1" smtClean="0"/>
              <a:t>DocumentQA</a:t>
            </a:r>
            <a:r>
              <a:rPr lang="en-US" dirty="0" smtClean="0"/>
              <a:t> + </a:t>
            </a:r>
            <a:r>
              <a:rPr lang="en-US" dirty="0" err="1" smtClean="0"/>
              <a:t>ELMo</a:t>
            </a:r>
            <a:r>
              <a:rPr lang="en-US" dirty="0"/>
              <a:t> </a:t>
            </a:r>
            <a:r>
              <a:rPr lang="en-US" dirty="0" smtClean="0"/>
              <a:t>(Peters et al., 2018)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6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484373"/>
              </p:ext>
            </p:extLst>
          </p:nvPr>
        </p:nvGraphicFramePr>
        <p:xfrm>
          <a:off x="633164" y="1634376"/>
          <a:ext cx="8115300" cy="84238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05100"/>
                <a:gridCol w="2705100"/>
                <a:gridCol w="2705100"/>
              </a:tblGrid>
              <a:tr h="42119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System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54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SQuAD</a:t>
                      </a:r>
                      <a:r>
                        <a:rPr lang="en-US" sz="2000" dirty="0" smtClean="0"/>
                        <a:t> 1.1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54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SQuAD</a:t>
                      </a:r>
                      <a:r>
                        <a:rPr lang="en-US" sz="2000" dirty="0" smtClean="0"/>
                        <a:t> 2.0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54DA"/>
                    </a:solidFill>
                  </a:tcPr>
                </a:tc>
              </a:tr>
              <a:tr h="42119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“No answer” baseline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-</a:t>
                      </a:r>
                      <a:endParaRPr lang="en-US" sz="20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48.9</a:t>
                      </a:r>
                      <a:endParaRPr lang="en-US" sz="2000" b="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6148082"/>
            <a:ext cx="290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entury Gothic" panose="020B0502020202020204" pitchFamily="34" charset="0"/>
              </a:rPr>
              <a:t>Test set F1 scores</a:t>
            </a:r>
            <a:endParaRPr lang="en-US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7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2653491"/>
              </p:ext>
            </p:extLst>
          </p:nvPr>
        </p:nvGraphicFramePr>
        <p:xfrm>
          <a:off x="633164" y="1634376"/>
          <a:ext cx="8115300" cy="210596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05100"/>
                <a:gridCol w="2705100"/>
                <a:gridCol w="2705100"/>
              </a:tblGrid>
              <a:tr h="42119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System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54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SQuAD</a:t>
                      </a:r>
                      <a:r>
                        <a:rPr lang="en-US" sz="2000" dirty="0" smtClean="0"/>
                        <a:t> 1.1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54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SQuAD</a:t>
                      </a:r>
                      <a:r>
                        <a:rPr lang="en-US" sz="2000" dirty="0" smtClean="0"/>
                        <a:t> 2.0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54DA"/>
                    </a:solidFill>
                  </a:tcPr>
                </a:tc>
              </a:tr>
              <a:tr h="42119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“No answer” baseline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-</a:t>
                      </a:r>
                      <a:endParaRPr lang="en-US" sz="20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48.9</a:t>
                      </a:r>
                      <a:endParaRPr lang="en-US" sz="2000" b="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1193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BiDAF</a:t>
                      </a:r>
                      <a:r>
                        <a:rPr lang="en-US" sz="2000" dirty="0" smtClean="0"/>
                        <a:t>-No-Answer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77.3</a:t>
                      </a:r>
                      <a:endParaRPr lang="en-US" sz="20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62.1</a:t>
                      </a:r>
                      <a:endParaRPr lang="en-US" sz="2000" b="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1193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DocumentQA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81.0</a:t>
                      </a:r>
                      <a:endParaRPr lang="en-US" sz="20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62.3</a:t>
                      </a:r>
                      <a:endParaRPr lang="en-US" sz="2000" b="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1193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DocumentQA</a:t>
                      </a:r>
                      <a:r>
                        <a:rPr lang="en-US" sz="2000" dirty="0" smtClean="0"/>
                        <a:t> + </a:t>
                      </a:r>
                      <a:r>
                        <a:rPr lang="en-US" sz="2000" dirty="0" err="1" smtClean="0"/>
                        <a:t>ELMo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85.8</a:t>
                      </a:r>
                      <a:endParaRPr lang="en-US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66.3</a:t>
                      </a:r>
                      <a:endParaRPr lang="en-US" sz="2000" b="1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6148082"/>
            <a:ext cx="290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entury Gothic" panose="020B0502020202020204" pitchFamily="34" charset="0"/>
              </a:rPr>
              <a:t>Test set F1 scores</a:t>
            </a:r>
            <a:endParaRPr lang="en-US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4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1981675"/>
              </p:ext>
            </p:extLst>
          </p:nvPr>
        </p:nvGraphicFramePr>
        <p:xfrm>
          <a:off x="633164" y="1634376"/>
          <a:ext cx="8115300" cy="252715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05100"/>
                <a:gridCol w="2705100"/>
                <a:gridCol w="2705100"/>
              </a:tblGrid>
              <a:tr h="42119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System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54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SQuAD</a:t>
                      </a:r>
                      <a:r>
                        <a:rPr lang="en-US" sz="2000" dirty="0" smtClean="0"/>
                        <a:t> 1.1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54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SQuAD</a:t>
                      </a:r>
                      <a:r>
                        <a:rPr lang="en-US" sz="2000" dirty="0" smtClean="0"/>
                        <a:t> 2.0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54DA"/>
                    </a:solidFill>
                  </a:tcPr>
                </a:tc>
              </a:tr>
              <a:tr h="42119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“No answer” baseline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-</a:t>
                      </a:r>
                      <a:endParaRPr lang="en-US" sz="20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48.9</a:t>
                      </a:r>
                      <a:endParaRPr lang="en-US" sz="2000" b="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1193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BiDAF</a:t>
                      </a:r>
                      <a:r>
                        <a:rPr lang="en-US" sz="2000" dirty="0" smtClean="0"/>
                        <a:t>-No-Answer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77.3</a:t>
                      </a:r>
                      <a:endParaRPr lang="en-US" sz="20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62.1</a:t>
                      </a:r>
                      <a:endParaRPr lang="en-US" sz="2000" b="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1193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DocumentQA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81.0</a:t>
                      </a:r>
                      <a:endParaRPr lang="en-US" sz="20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62.3</a:t>
                      </a:r>
                      <a:endParaRPr lang="en-US" sz="2000" b="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1193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DocumentQA</a:t>
                      </a:r>
                      <a:r>
                        <a:rPr lang="en-US" sz="2000" dirty="0" smtClean="0"/>
                        <a:t> + </a:t>
                      </a:r>
                      <a:r>
                        <a:rPr lang="en-US" sz="2000" dirty="0" err="1" smtClean="0"/>
                        <a:t>ELMo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85.8</a:t>
                      </a:r>
                      <a:endParaRPr lang="en-US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66.3</a:t>
                      </a:r>
                      <a:endParaRPr lang="en-US" sz="2000" b="1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119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Human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91.2</a:t>
                      </a:r>
                      <a:endParaRPr lang="en-US" sz="20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89.5</a:t>
                      </a:r>
                      <a:endParaRPr lang="en-US" sz="2000" b="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6148082"/>
            <a:ext cx="290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entury Gothic" panose="020B0502020202020204" pitchFamily="34" charset="0"/>
              </a:rPr>
              <a:t>Test set F1 scores</a:t>
            </a:r>
            <a:endParaRPr lang="en-US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22A5B0-C7E0-44E2-B9B0-FBE83A5CC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SQuAD</a:t>
            </a:r>
            <a:r>
              <a:rPr lang="en-US" dirty="0" smtClean="0"/>
              <a:t> (</a:t>
            </a:r>
            <a:r>
              <a:rPr lang="en-US" dirty="0" err="1" smtClean="0"/>
              <a:t>Rajpurkar</a:t>
            </a:r>
            <a:r>
              <a:rPr lang="en-US" dirty="0" smtClean="0"/>
              <a:t> et al., 2016)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0F2CCD-95B3-43FF-AC17-F27672E92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479346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Paragraph: </a:t>
            </a:r>
            <a:r>
              <a:rPr lang="en-US" i="1" dirty="0">
                <a:solidFill>
                  <a:srgbClr val="0070C0"/>
                </a:solidFill>
              </a:rPr>
              <a:t>Victoria is a state in south-eastern </a:t>
            </a:r>
            <a:r>
              <a:rPr lang="en-US" i="1" dirty="0" smtClean="0">
                <a:solidFill>
                  <a:srgbClr val="0070C0"/>
                </a:solidFill>
              </a:rPr>
              <a:t>Australia…Most </a:t>
            </a:r>
            <a:r>
              <a:rPr lang="en-US" i="1" dirty="0">
                <a:solidFill>
                  <a:srgbClr val="0070C0"/>
                </a:solidFill>
              </a:rPr>
              <a:t>of its population is concentrated in the area surrounding…its state capital and largest city, Melbourne…</a:t>
            </a:r>
          </a:p>
          <a:p>
            <a:pPr marL="0" indent="0">
              <a:buNone/>
            </a:pPr>
            <a:r>
              <a:rPr lang="en-US" dirty="0" smtClean="0"/>
              <a:t>Question: </a:t>
            </a:r>
            <a:r>
              <a:rPr lang="en-US" i="1" dirty="0" smtClean="0">
                <a:solidFill>
                  <a:srgbClr val="007A37"/>
                </a:solidFill>
              </a:rPr>
              <a:t>What city is the capital of Victoria?</a:t>
            </a:r>
          </a:p>
          <a:p>
            <a:pPr marL="0" indent="0">
              <a:buNone/>
            </a:pPr>
            <a:r>
              <a:rPr lang="en-US" dirty="0" smtClean="0"/>
              <a:t>Answer: </a:t>
            </a:r>
            <a:r>
              <a:rPr lang="en-US" b="1" i="1" dirty="0" smtClean="0">
                <a:solidFill>
                  <a:srgbClr val="0070C0"/>
                </a:solidFill>
              </a:rPr>
              <a:t>Melbourne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D3B34DB-3874-43A2-89F1-A1821C7FA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8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/>
          </p:nvPr>
        </p:nvGraphicFramePr>
        <p:xfrm>
          <a:off x="633164" y="1634376"/>
          <a:ext cx="8115300" cy="294835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05100"/>
                <a:gridCol w="2705100"/>
                <a:gridCol w="2705100"/>
              </a:tblGrid>
              <a:tr h="42119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System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54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SQuAD</a:t>
                      </a:r>
                      <a:r>
                        <a:rPr lang="en-US" sz="2000" dirty="0" smtClean="0"/>
                        <a:t> 1.1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54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SQuAD</a:t>
                      </a:r>
                      <a:r>
                        <a:rPr lang="en-US" sz="2000" dirty="0" smtClean="0"/>
                        <a:t> 2.0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54DA"/>
                    </a:solidFill>
                  </a:tcPr>
                </a:tc>
              </a:tr>
              <a:tr h="42119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“No answer” baseline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-</a:t>
                      </a:r>
                      <a:endParaRPr lang="en-US" sz="20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48.9</a:t>
                      </a:r>
                      <a:endParaRPr lang="en-US" sz="2000" b="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1193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BiDAF</a:t>
                      </a:r>
                      <a:r>
                        <a:rPr lang="en-US" sz="2000" dirty="0" smtClean="0"/>
                        <a:t>-No-Answer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77.3</a:t>
                      </a:r>
                      <a:endParaRPr lang="en-US" sz="20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62.1</a:t>
                      </a:r>
                      <a:endParaRPr lang="en-US" sz="2000" b="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1193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DocumentQA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81.0</a:t>
                      </a:r>
                      <a:endParaRPr lang="en-US" sz="20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62.3</a:t>
                      </a:r>
                      <a:endParaRPr lang="en-US" sz="2000" b="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1193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DocumentQA</a:t>
                      </a:r>
                      <a:r>
                        <a:rPr lang="en-US" sz="2000" dirty="0" smtClean="0"/>
                        <a:t> + </a:t>
                      </a:r>
                      <a:r>
                        <a:rPr lang="en-US" sz="2000" dirty="0" err="1" smtClean="0"/>
                        <a:t>ELMo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85.8</a:t>
                      </a:r>
                      <a:endParaRPr lang="en-US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66.3</a:t>
                      </a:r>
                      <a:endParaRPr lang="en-US" sz="2000" b="1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119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Human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91.2</a:t>
                      </a:r>
                      <a:endParaRPr lang="en-US" sz="20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89.5</a:t>
                      </a:r>
                      <a:endParaRPr lang="en-US" sz="2000" b="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119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Human-Machine Gap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5.4</a:t>
                      </a:r>
                      <a:endParaRPr lang="en-US" sz="20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23.2</a:t>
                      </a:r>
                      <a:endParaRPr lang="en-US" sz="2000" b="1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6148082"/>
            <a:ext cx="290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entury Gothic" panose="020B0502020202020204" pitchFamily="34" charset="0"/>
              </a:rPr>
              <a:t>Test set F1 scores</a:t>
            </a:r>
            <a:endParaRPr lang="en-US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4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Guessing answerability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you guess that a question is unanswerable </a:t>
            </a:r>
            <a:r>
              <a:rPr lang="en-US" b="1" dirty="0" smtClean="0"/>
              <a:t>without reading the paragraph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7544" y="6148082"/>
            <a:ext cx="726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entury Gothic" panose="020B0502020202020204" pitchFamily="34" charset="0"/>
              </a:rPr>
              <a:t>See e.g. </a:t>
            </a:r>
            <a:r>
              <a:rPr lang="en-US" sz="1800" dirty="0" err="1" smtClean="0">
                <a:latin typeface="Century Gothic" panose="020B0502020202020204" pitchFamily="34" charset="0"/>
              </a:rPr>
              <a:t>Gururangan</a:t>
            </a:r>
            <a:r>
              <a:rPr lang="en-US" sz="1800" dirty="0" smtClean="0">
                <a:latin typeface="Century Gothic" panose="020B0502020202020204" pitchFamily="34" charset="0"/>
              </a:rPr>
              <a:t> et al. (2018), Poliak et al. (2018)</a:t>
            </a:r>
            <a:endParaRPr lang="en-US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7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Guessing answerability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005937"/>
              </p:ext>
            </p:extLst>
          </p:nvPr>
        </p:nvGraphicFramePr>
        <p:xfrm>
          <a:off x="633164" y="1634376"/>
          <a:ext cx="7920901" cy="210596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24204"/>
                <a:gridCol w="4296697"/>
              </a:tblGrid>
              <a:tr h="42119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System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54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Binary Classification Accuracy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54DA"/>
                    </a:solidFill>
                  </a:tcPr>
                </a:tc>
              </a:tr>
              <a:tr h="42119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Majority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baseline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50.1</a:t>
                      </a:r>
                      <a:endParaRPr lang="en-US" sz="2000" b="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119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Question only</a:t>
                      </a:r>
                      <a:endParaRPr lang="en-US" sz="2000" b="1" dirty="0"/>
                    </a:p>
                  </a:txBody>
                  <a:tcPr>
                    <a:lnL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1193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Fasttext</a:t>
                      </a:r>
                      <a:r>
                        <a:rPr lang="en-US" sz="2000" dirty="0" smtClean="0"/>
                        <a:t> (</a:t>
                      </a:r>
                      <a:r>
                        <a:rPr lang="en-US" sz="2000" dirty="0" err="1" smtClean="0"/>
                        <a:t>Joulin</a:t>
                      </a:r>
                      <a:r>
                        <a:rPr lang="en-US" sz="2000" dirty="0" smtClean="0"/>
                        <a:t> et al.,</a:t>
                      </a:r>
                      <a:r>
                        <a:rPr lang="en-US" sz="2000" baseline="0" dirty="0" smtClean="0"/>
                        <a:t> 2017)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60.2</a:t>
                      </a:r>
                      <a:endParaRPr lang="en-US" sz="2000" b="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119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Linear SVM with 1,2,3-grams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60.9</a:t>
                      </a:r>
                      <a:endParaRPr lang="en-US" sz="2000" b="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6148082"/>
            <a:ext cx="361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entury Gothic" panose="020B0502020202020204" pitchFamily="34" charset="0"/>
              </a:rPr>
              <a:t>Development set</a:t>
            </a:r>
            <a:endParaRPr lang="en-US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16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Guessing answerability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870469"/>
              </p:ext>
            </p:extLst>
          </p:nvPr>
        </p:nvGraphicFramePr>
        <p:xfrm>
          <a:off x="633164" y="1634376"/>
          <a:ext cx="7920901" cy="379073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24204"/>
                <a:gridCol w="4296697"/>
              </a:tblGrid>
              <a:tr h="42119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System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54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Binary Classification Accuracy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54DA"/>
                    </a:solidFill>
                  </a:tcPr>
                </a:tc>
              </a:tr>
              <a:tr h="42119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Majority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baseline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50.1</a:t>
                      </a:r>
                      <a:endParaRPr lang="en-US" sz="2000" b="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119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Question only</a:t>
                      </a:r>
                      <a:endParaRPr lang="en-US" sz="2000" b="1" dirty="0"/>
                    </a:p>
                  </a:txBody>
                  <a:tcPr>
                    <a:lnL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1193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Fasttext</a:t>
                      </a:r>
                      <a:r>
                        <a:rPr lang="en-US" sz="2000" dirty="0" smtClean="0"/>
                        <a:t> (</a:t>
                      </a:r>
                      <a:r>
                        <a:rPr lang="en-US" sz="2000" dirty="0" err="1" smtClean="0"/>
                        <a:t>Joulin</a:t>
                      </a:r>
                      <a:r>
                        <a:rPr lang="en-US" sz="2000" dirty="0" smtClean="0"/>
                        <a:t> et al.,</a:t>
                      </a:r>
                      <a:r>
                        <a:rPr lang="en-US" sz="2000" baseline="0" dirty="0" smtClean="0"/>
                        <a:t> 2017)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60.2</a:t>
                      </a:r>
                      <a:endParaRPr lang="en-US" sz="2000" b="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119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Linear SVM with 1,2,3-grams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60.9</a:t>
                      </a:r>
                      <a:endParaRPr lang="en-US" sz="2000" b="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119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Question + Context</a:t>
                      </a:r>
                      <a:endParaRPr lang="en-US" sz="2000" b="1" dirty="0"/>
                    </a:p>
                  </a:txBody>
                  <a:tcPr>
                    <a:lnL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1193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BiDAF</a:t>
                      </a:r>
                      <a:r>
                        <a:rPr lang="en-US" sz="2000" dirty="0" smtClean="0"/>
                        <a:t>-No-Answer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68.0</a:t>
                      </a:r>
                      <a:endParaRPr lang="en-US" sz="2000" b="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1193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DocumentQA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70.1</a:t>
                      </a:r>
                      <a:endParaRPr lang="en-US" sz="2000" b="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1193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DocumentQA</a:t>
                      </a:r>
                      <a:r>
                        <a:rPr lang="en-US" sz="2000" dirty="0" smtClean="0"/>
                        <a:t> + </a:t>
                      </a:r>
                      <a:r>
                        <a:rPr lang="en-US" sz="2000" dirty="0" err="1" smtClean="0"/>
                        <a:t>ELMo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72.0</a:t>
                      </a:r>
                      <a:endParaRPr lang="en-US" sz="2000" b="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6148082"/>
            <a:ext cx="361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entury Gothic" panose="020B0502020202020204" pitchFamily="34" charset="0"/>
              </a:rPr>
              <a:t>Development set</a:t>
            </a:r>
            <a:endParaRPr lang="en-US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58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of </a:t>
            </a:r>
            <a:r>
              <a:rPr lang="en-US" dirty="0" err="1" smtClean="0"/>
              <a:t>unanswerability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Negation words (“never”, “</a:t>
            </a:r>
            <a:r>
              <a:rPr lang="en-US" dirty="0" err="1" smtClean="0"/>
              <a:t>n’t</a:t>
            </a:r>
            <a:r>
              <a:rPr lang="en-US" dirty="0" smtClean="0"/>
              <a:t>”, “not”)</a:t>
            </a:r>
          </a:p>
          <a:p>
            <a:r>
              <a:rPr lang="en-US" dirty="0" smtClean="0"/>
              <a:t>Antonyms of common question words (“least”, “smallest”, “last”)</a:t>
            </a:r>
          </a:p>
          <a:p>
            <a:r>
              <a:rPr lang="en-US" dirty="0" smtClean="0"/>
              <a:t>In many cases, features are rare (&lt;1% frequency) but do provide strong signal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1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all this effort necessary to make a challenging dataset?</a:t>
            </a:r>
          </a:p>
          <a:p>
            <a:r>
              <a:rPr lang="en-US" dirty="0" smtClean="0"/>
              <a:t>Automatically generated unanswerable questions</a:t>
            </a:r>
          </a:p>
          <a:p>
            <a:pPr lvl="1"/>
            <a:r>
              <a:rPr lang="en-US" dirty="0" smtClean="0"/>
              <a:t>TF-IDF-based (Clark and Gardner, 2018)</a:t>
            </a:r>
          </a:p>
          <a:p>
            <a:pPr lvl="1"/>
            <a:r>
              <a:rPr lang="en-US" dirty="0" smtClean="0"/>
              <a:t>Rule-based (Jia and Liang, 2017)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3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datasets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975370"/>
              </p:ext>
            </p:extLst>
          </p:nvPr>
        </p:nvGraphicFramePr>
        <p:xfrm>
          <a:off x="468313" y="1684729"/>
          <a:ext cx="8280400" cy="18897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54721"/>
                <a:gridCol w="1828800"/>
                <a:gridCol w="1973655"/>
                <a:gridCol w="17232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System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54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SQuAD</a:t>
                      </a:r>
                      <a:r>
                        <a:rPr lang="en-US" sz="2000" dirty="0" smtClean="0"/>
                        <a:t> 1.1 + </a:t>
                      </a:r>
                    </a:p>
                    <a:p>
                      <a:pPr algn="ctr"/>
                      <a:r>
                        <a:rPr lang="en-US" sz="2000" dirty="0" smtClean="0"/>
                        <a:t>TF-IDF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54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SQuAD</a:t>
                      </a:r>
                      <a:r>
                        <a:rPr lang="en-US" sz="2000" dirty="0" smtClean="0"/>
                        <a:t> 1.1 + Rule-based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54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SQuAD</a:t>
                      </a:r>
                      <a:r>
                        <a:rPr lang="en-US" sz="2000" dirty="0" smtClean="0"/>
                        <a:t> 2.0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54D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BiDAF</a:t>
                      </a:r>
                      <a:r>
                        <a:rPr lang="en-US" sz="2000" dirty="0" smtClean="0"/>
                        <a:t>-No-Answer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76.6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84.8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62.6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DocumentQA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79.2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84.8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64.8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DocumentQA</a:t>
                      </a:r>
                      <a:r>
                        <a:rPr lang="en-US" sz="2000" dirty="0" smtClean="0"/>
                        <a:t> + </a:t>
                      </a:r>
                      <a:r>
                        <a:rPr lang="en-US" sz="2000" dirty="0" err="1" smtClean="0"/>
                        <a:t>ELMo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83.0</a:t>
                      </a:r>
                      <a:endParaRPr lang="en-US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89.6</a:t>
                      </a:r>
                      <a:endParaRPr lang="en-US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67.6</a:t>
                      </a:r>
                      <a:endParaRPr lang="en-US" sz="2000" b="1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E5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6148082"/>
            <a:ext cx="361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entury Gothic" panose="020B0502020202020204" pitchFamily="34" charset="0"/>
              </a:rPr>
              <a:t>Development set F1 scores</a:t>
            </a:r>
            <a:endParaRPr lang="en-US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38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leaderboard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78"/>
          <a:stretch/>
        </p:blipFill>
        <p:spPr>
          <a:xfrm>
            <a:off x="1695970" y="1382392"/>
            <a:ext cx="6276975" cy="504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5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E54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56" y="1040498"/>
            <a:ext cx="7416824" cy="9906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Thank you!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37" y="2629543"/>
            <a:ext cx="4209231" cy="137003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Visit </a:t>
            </a:r>
            <a:r>
              <a:rPr lang="en-US" b="1" u="sng" dirty="0" smtClean="0">
                <a:solidFill>
                  <a:srgbClr val="46F8FC"/>
                </a:solidFill>
              </a:rPr>
              <a:t>stanford-qa.com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809765" y="2715268"/>
            <a:ext cx="4209231" cy="87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Font typeface="Times" charset="0"/>
              <a:buNone/>
            </a:pPr>
            <a:r>
              <a:rPr lang="en-US" kern="0" dirty="0" smtClean="0">
                <a:solidFill>
                  <a:schemeClr val="bg1"/>
                </a:solidFill>
              </a:rPr>
              <a:t>Submit models on</a:t>
            </a:r>
            <a:endParaRPr lang="en-US" u="sng" kern="0" dirty="0" smtClean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9" t="9675" r="26801" b="15876"/>
          <a:stretch/>
        </p:blipFill>
        <p:spPr>
          <a:xfrm>
            <a:off x="78972" y="3229420"/>
            <a:ext cx="4679962" cy="1296380"/>
          </a:xfrm>
          <a:prstGeom prst="rect">
            <a:avLst/>
          </a:prstGeom>
        </p:spPr>
      </p:pic>
      <p:pic>
        <p:nvPicPr>
          <p:cNvPr id="3074" name="Picture 2" descr="CodaL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292" y="2978708"/>
            <a:ext cx="3940175" cy="14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21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Human-level abilities?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83" y="1341887"/>
            <a:ext cx="5119227" cy="53821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565059" y="1341887"/>
            <a:ext cx="619432" cy="53530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680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22A5B0-C7E0-44E2-B9B0-FBE83A5CC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challenge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0F2CCD-95B3-43FF-AC17-F27672E92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47934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Paragraph: </a:t>
            </a:r>
            <a:r>
              <a:rPr lang="en-US" i="1" dirty="0">
                <a:solidFill>
                  <a:srgbClr val="0070C0"/>
                </a:solidFill>
              </a:rPr>
              <a:t>Victoria </a:t>
            </a:r>
            <a:r>
              <a:rPr lang="en-US" i="1" dirty="0" smtClean="0">
                <a:solidFill>
                  <a:srgbClr val="0070C0"/>
                </a:solidFill>
              </a:rPr>
              <a:t>is </a:t>
            </a:r>
            <a:r>
              <a:rPr lang="en-US" i="1" dirty="0">
                <a:solidFill>
                  <a:srgbClr val="0070C0"/>
                </a:solidFill>
              </a:rPr>
              <a:t>a state in south-eastern </a:t>
            </a:r>
            <a:r>
              <a:rPr lang="en-US" i="1" dirty="0" smtClean="0">
                <a:solidFill>
                  <a:srgbClr val="0070C0"/>
                </a:solidFill>
              </a:rPr>
              <a:t>Australia…Most </a:t>
            </a:r>
            <a:r>
              <a:rPr lang="en-US" i="1" dirty="0">
                <a:solidFill>
                  <a:srgbClr val="0070C0"/>
                </a:solidFill>
              </a:rPr>
              <a:t>of its population is concentrated in the area </a:t>
            </a:r>
            <a:r>
              <a:rPr lang="en-US" i="1" dirty="0" smtClean="0">
                <a:solidFill>
                  <a:srgbClr val="0070C0"/>
                </a:solidFill>
              </a:rPr>
              <a:t>surrounding…its </a:t>
            </a:r>
            <a:r>
              <a:rPr lang="en-US" i="1" dirty="0">
                <a:solidFill>
                  <a:srgbClr val="0070C0"/>
                </a:solidFill>
              </a:rPr>
              <a:t>state capital and largest city, Melbourne…</a:t>
            </a:r>
          </a:p>
          <a:p>
            <a:pPr marL="0" indent="0">
              <a:buNone/>
            </a:pPr>
            <a:r>
              <a:rPr lang="en-US" dirty="0"/>
              <a:t>Question: </a:t>
            </a:r>
            <a:r>
              <a:rPr lang="en-US" i="1" dirty="0">
                <a:solidFill>
                  <a:srgbClr val="007A37"/>
                </a:solidFill>
              </a:rPr>
              <a:t>What city is the capital of </a:t>
            </a:r>
            <a:r>
              <a:rPr lang="en-US" b="1" i="1" dirty="0" smtClean="0">
                <a:solidFill>
                  <a:srgbClr val="007A37"/>
                </a:solidFill>
              </a:rPr>
              <a:t>Australia</a:t>
            </a:r>
            <a:r>
              <a:rPr lang="en-US" i="1" dirty="0" smtClean="0">
                <a:solidFill>
                  <a:srgbClr val="007A37"/>
                </a:solidFill>
              </a:rPr>
              <a:t>?</a:t>
            </a:r>
          </a:p>
          <a:p>
            <a:pPr marL="0" indent="0">
              <a:buNone/>
            </a:pPr>
            <a:r>
              <a:rPr lang="en-US" dirty="0"/>
              <a:t>Answer: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&lt;No Answer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D3B34DB-3874-43A2-89F1-A1821C7FA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8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SQuAD</a:t>
            </a:r>
            <a:r>
              <a:rPr lang="en-US" dirty="0" smtClean="0"/>
              <a:t>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599" y="1707034"/>
            <a:ext cx="3343023" cy="1156816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0070C0"/>
                </a:solidFill>
              </a:rPr>
              <a:t>Victoria’s state capital and largest city, Melbourne…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5600" y="4713099"/>
            <a:ext cx="36449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i="1" kern="0" dirty="0">
                <a:solidFill>
                  <a:srgbClr val="007A37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What city is the capital of Victoria?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623" y="2380692"/>
            <a:ext cx="1961580" cy="24892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3698622" y="3836696"/>
            <a:ext cx="50800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6" name="Group 15"/>
          <p:cNvGrpSpPr/>
          <p:nvPr/>
        </p:nvGrpSpPr>
        <p:grpSpPr>
          <a:xfrm>
            <a:off x="1902050" y="1955586"/>
            <a:ext cx="3891089" cy="3765240"/>
            <a:chOff x="1905476" y="1955586"/>
            <a:chExt cx="3891089" cy="3765240"/>
          </a:xfrm>
        </p:grpSpPr>
        <p:sp>
          <p:nvSpPr>
            <p:cNvPr id="13" name="Arc 12"/>
            <p:cNvSpPr/>
            <p:nvPr/>
          </p:nvSpPr>
          <p:spPr bwMode="auto">
            <a:xfrm flipH="1">
              <a:off x="1905476" y="3836696"/>
              <a:ext cx="3891089" cy="1884130"/>
            </a:xfrm>
            <a:prstGeom prst="arc">
              <a:avLst>
                <a:gd name="adj1" fmla="val 16200000"/>
                <a:gd name="adj2" fmla="val 21299834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Arc 14"/>
            <p:cNvSpPr/>
            <p:nvPr/>
          </p:nvSpPr>
          <p:spPr bwMode="auto">
            <a:xfrm flipH="1" flipV="1">
              <a:off x="1905476" y="1955586"/>
              <a:ext cx="3891089" cy="1884130"/>
            </a:xfrm>
            <a:prstGeom prst="arc">
              <a:avLst>
                <a:gd name="adj1" fmla="val 16200000"/>
                <a:gd name="adj2" fmla="val 21299834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cxnSp>
        <p:nvCxnSpPr>
          <p:cNvPr id="21" name="Straight Arrow Connector 20"/>
          <p:cNvCxnSpPr/>
          <p:nvPr/>
        </p:nvCxnSpPr>
        <p:spPr bwMode="auto">
          <a:xfrm>
            <a:off x="6091302" y="3810052"/>
            <a:ext cx="50800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Rectangle 21"/>
          <p:cNvSpPr/>
          <p:nvPr/>
        </p:nvSpPr>
        <p:spPr>
          <a:xfrm>
            <a:off x="6664373" y="3579219"/>
            <a:ext cx="1842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Melbourne!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3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SQuAD</a:t>
            </a:r>
            <a:r>
              <a:rPr lang="en-US" dirty="0" smtClean="0"/>
              <a:t>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599" y="1707034"/>
            <a:ext cx="3343023" cy="1156816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0070C0"/>
                </a:solidFill>
              </a:rPr>
              <a:t>Victoria’s state capital and largest city, Melbourne…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5600" y="4713099"/>
            <a:ext cx="36449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i="1" kern="0" dirty="0">
                <a:solidFill>
                  <a:srgbClr val="007A37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What city is the capital of </a:t>
            </a:r>
            <a:r>
              <a:rPr lang="en-US" sz="2600" b="1" i="1" kern="0" dirty="0" smtClean="0">
                <a:solidFill>
                  <a:srgbClr val="007A37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Australia</a:t>
            </a:r>
            <a:r>
              <a:rPr lang="en-US" sz="2600" i="1" kern="0" dirty="0" smtClean="0">
                <a:solidFill>
                  <a:srgbClr val="007A37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623" y="2380692"/>
            <a:ext cx="1961580" cy="24892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3698622" y="3836696"/>
            <a:ext cx="50800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6" name="Group 15"/>
          <p:cNvGrpSpPr/>
          <p:nvPr/>
        </p:nvGrpSpPr>
        <p:grpSpPr>
          <a:xfrm>
            <a:off x="1902050" y="1955586"/>
            <a:ext cx="3891089" cy="3765240"/>
            <a:chOff x="1905476" y="1955586"/>
            <a:chExt cx="3891089" cy="3765240"/>
          </a:xfrm>
        </p:grpSpPr>
        <p:sp>
          <p:nvSpPr>
            <p:cNvPr id="13" name="Arc 12"/>
            <p:cNvSpPr/>
            <p:nvPr/>
          </p:nvSpPr>
          <p:spPr bwMode="auto">
            <a:xfrm flipH="1">
              <a:off x="1905476" y="3836696"/>
              <a:ext cx="3891089" cy="1884130"/>
            </a:xfrm>
            <a:prstGeom prst="arc">
              <a:avLst>
                <a:gd name="adj1" fmla="val 16200000"/>
                <a:gd name="adj2" fmla="val 21299834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Arc 14"/>
            <p:cNvSpPr/>
            <p:nvPr/>
          </p:nvSpPr>
          <p:spPr bwMode="auto">
            <a:xfrm flipH="1" flipV="1">
              <a:off x="1905476" y="1955586"/>
              <a:ext cx="3891089" cy="1884130"/>
            </a:xfrm>
            <a:prstGeom prst="arc">
              <a:avLst>
                <a:gd name="adj1" fmla="val 16200000"/>
                <a:gd name="adj2" fmla="val 21299834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cxnSp>
        <p:nvCxnSpPr>
          <p:cNvPr id="21" name="Straight Arrow Connector 20"/>
          <p:cNvCxnSpPr/>
          <p:nvPr/>
        </p:nvCxnSpPr>
        <p:spPr bwMode="auto">
          <a:xfrm>
            <a:off x="6091302" y="3810052"/>
            <a:ext cx="50800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Rectangle 21"/>
          <p:cNvSpPr/>
          <p:nvPr/>
        </p:nvSpPr>
        <p:spPr>
          <a:xfrm>
            <a:off x="6664373" y="3579219"/>
            <a:ext cx="1843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 answer!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5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unanswerable questions?</a:t>
            </a:r>
          </a:p>
          <a:p>
            <a:r>
              <a:rPr lang="en-US" dirty="0" err="1" smtClean="0"/>
              <a:t>SQuAD</a:t>
            </a:r>
            <a:r>
              <a:rPr lang="en-US" dirty="0" smtClean="0"/>
              <a:t> 2.0</a:t>
            </a:r>
          </a:p>
          <a:p>
            <a:r>
              <a:rPr lang="en-US" dirty="0" smtClean="0"/>
              <a:t>Baseline systems, baseline datasets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8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unanswerable questions?</a:t>
            </a: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SQuAD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2.0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Baseline systems, baseline datasets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1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fordNLPVerticalBarNoLogo">
  <a:themeElements>
    <a:clrScheme name="StanfordNLP">
      <a:dk1>
        <a:sysClr val="windowText" lastClr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ate-stanford-nlp">
      <a:majorFont>
        <a:latin typeface="Gill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nate-stanford-nlp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e-stanford-nlp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e-stanford-nlp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fordNLPHorizontalBar">
  <a:themeElements>
    <a:clrScheme name="nate-stanford-nlp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nate-stanford-nlp">
      <a:majorFont>
        <a:latin typeface="Gill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nate-stanford-nlp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e-stanford-nlp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e-stanford-nlp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anfordNLPHoriontallBarNoLogo">
  <a:themeElements>
    <a:clrScheme name="nate-stanford-nlp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nate-stanford-nlp">
      <a:majorFont>
        <a:latin typeface="Gill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nate-stanford-nlp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e-stanford-nlp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e-stanford-nlp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tanfordNL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ate-stanford-nlp">
      <a:majorFont>
        <a:latin typeface="Gill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nate-stanford-nlp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e-stanford-nlp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e-stanford-nlp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20160808_acl_dataRecombination</Template>
  <TotalTime>27337</TotalTime>
  <Words>1189</Words>
  <Application>Microsoft Office PowerPoint</Application>
  <PresentationFormat>On-screen Show (4:3)</PresentationFormat>
  <Paragraphs>297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ＭＳ Ｐゴシック</vt:lpstr>
      <vt:lpstr>Arial</vt:lpstr>
      <vt:lpstr>Calibri</vt:lpstr>
      <vt:lpstr>Century Gothic</vt:lpstr>
      <vt:lpstr>Consolas</vt:lpstr>
      <vt:lpstr>Gill Sans</vt:lpstr>
      <vt:lpstr>Lucida Sans</vt:lpstr>
      <vt:lpstr>Times</vt:lpstr>
      <vt:lpstr>StanfordNLPVerticalBarNoLogo</vt:lpstr>
      <vt:lpstr>StanfordNLPHorizontalBar</vt:lpstr>
      <vt:lpstr>StanfordNLPHoriontallBarNoLogo</vt:lpstr>
      <vt:lpstr>1_StanfordNLP</vt:lpstr>
      <vt:lpstr>Know What You Don’t Know: Unanswerable Questions for SQuAD</vt:lpstr>
      <vt:lpstr>PowerPoint Presentation</vt:lpstr>
      <vt:lpstr>SQuAD (Rajpurkar et al., 2016)</vt:lpstr>
      <vt:lpstr>Human-level abilities? </vt:lpstr>
      <vt:lpstr>A new challenge</vt:lpstr>
      <vt:lpstr>SQuAD 2.0</vt:lpstr>
      <vt:lpstr>SQuAD 2.0</vt:lpstr>
      <vt:lpstr>Outline</vt:lpstr>
      <vt:lpstr>Outline</vt:lpstr>
      <vt:lpstr>Adversarial evaluation</vt:lpstr>
      <vt:lpstr>Adversarial evaluation</vt:lpstr>
      <vt:lpstr>A simpler adversary</vt:lpstr>
      <vt:lpstr>Relation Extraction as QA</vt:lpstr>
      <vt:lpstr>Relation Extraction as QA</vt:lpstr>
      <vt:lpstr>Outline</vt:lpstr>
      <vt:lpstr>Data collection</vt:lpstr>
      <vt:lpstr>Data summary</vt:lpstr>
      <vt:lpstr>Data summary</vt:lpstr>
      <vt:lpstr>Some unanswerable questions</vt:lpstr>
      <vt:lpstr>Some unanswerable questions</vt:lpstr>
      <vt:lpstr>Some unanswerable questions</vt:lpstr>
      <vt:lpstr>Some unanswerable questions</vt:lpstr>
      <vt:lpstr>Human validation</vt:lpstr>
      <vt:lpstr>Human validation</vt:lpstr>
      <vt:lpstr>Outline</vt:lpstr>
      <vt:lpstr>Baseline systems</vt:lpstr>
      <vt:lpstr>Baseline systems</vt:lpstr>
      <vt:lpstr>Baseline systems</vt:lpstr>
      <vt:lpstr>Baseline systems</vt:lpstr>
      <vt:lpstr>Baseline systems</vt:lpstr>
      <vt:lpstr>Guessing answerability</vt:lpstr>
      <vt:lpstr>Guessing answerability</vt:lpstr>
      <vt:lpstr>Guessing answerability</vt:lpstr>
      <vt:lpstr>Signs of unanswerability</vt:lpstr>
      <vt:lpstr>Baseline datasets</vt:lpstr>
      <vt:lpstr>Baseline datasets</vt:lpstr>
      <vt:lpstr>Live leaderboard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Recombination for Neural Semantic Parsing</dc:title>
  <dc:creator>Robin Jia</dc:creator>
  <cp:lastModifiedBy>Robin Jia</cp:lastModifiedBy>
  <cp:revision>270</cp:revision>
  <dcterms:created xsi:type="dcterms:W3CDTF">2017-08-13T16:04:56Z</dcterms:created>
  <dcterms:modified xsi:type="dcterms:W3CDTF">2018-10-24T20:43:31Z</dcterms:modified>
</cp:coreProperties>
</file>